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8"/>
  </p:notesMasterIdLst>
  <p:sldIdLst>
    <p:sldId id="256" r:id="rId2"/>
    <p:sldId id="264" r:id="rId3"/>
    <p:sldId id="258" r:id="rId4"/>
    <p:sldId id="274" r:id="rId5"/>
    <p:sldId id="276" r:id="rId6"/>
    <p:sldId id="277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Sarah MacDonald" initials="SM" lastIdx="1" clrIdx="0">
    <p:extLst>
      <p:ext uri="{19B8F6BF-5375-455C-9EA6-DF929625EA0E}">
        <p15:presenceInfo xmlns:p15="http://schemas.microsoft.com/office/powerpoint/2012/main" userId="c6f15d9aa33f3d6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E372"/>
    <a:srgbClr val="25C4F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792"/>
    <p:restoredTop sz="80788" autoAdjust="0"/>
  </p:normalViewPr>
  <p:slideViewPr>
    <p:cSldViewPr snapToGrid="0" snapToObjects="1">
      <p:cViewPr varScale="1">
        <p:scale>
          <a:sx n="55" d="100"/>
          <a:sy n="55" d="100"/>
        </p:scale>
        <p:origin x="1220" y="3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BCEA61A-603F-4AD5-9331-B265FB68E7FF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9223FF-7BEA-45AC-844E-293A8C76D80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9185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p1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sp>
        <p:nvSpPr>
          <p:cNvPr id="82" name="Google Shape;82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" name="Google Shape;87;p2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8" name="Google Shape;88;p2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9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Google Shape;93;p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94" name="Google Shape;94;p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223FF-7BEA-45AC-844E-293A8C76D808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3092789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223FF-7BEA-45AC-844E-293A8C76D808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474348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289223FF-7BEA-45AC-844E-293A8C76D808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476645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42B8932-DAAE-0340-BE8E-90D2A108C9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0FD256C-C629-D849-8B51-88DF06FEE34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80E437-669C-1347-9C75-6F5B31E37E8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E3B7A7C-9FF8-BC4A-9F18-D21DAA3ABD1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2E2EFEF-9E32-A840-AC57-BC7DA5BB71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49115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81E24B-3688-6349-9351-E83EA31828D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2752295-2430-884D-A59E-842340A7871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1ACE743-D84C-8A45-8681-EB99B067D28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6E67D1C-1724-1143-B3C0-6C5A7A87BA2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AA48B0A-ADEC-9549-A829-05CB5BF4FA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775858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599C0C-B809-7D40-98C1-CE141F0285F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4777017-3161-4E46-AC65-5C7802AEA8F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9E0EB18-6707-D74D-B760-8EFD7B00F8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33FA94FA-D228-AA4F-9273-FCE911B5595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CD06343-CE0F-1E42-9367-77CBEDC92FE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3952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C756A05-F900-C74B-998D-04BDB68826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3569C81-384C-5E43-BAD4-F8ED0F940FF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BB4C739-A384-6844-81DB-778FB51465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83C8C1-BA25-1442-822C-0D30069616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0A8C2C3-83E6-9F48-9054-B932922E050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692488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1D8416-B5CC-0C49-9D9A-39095ABD2A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CA13C1-F0C6-7440-BC99-31825E7B72B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2CCE6B-E148-AA45-AA8D-C2B0D8C1C92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34136B-E7EC-3E44-8EDE-F522B31F5B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72E2E7F-209E-7E4E-96E8-CE105CC6C6F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98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A555C6-17F3-524B-BF63-BA31A4FA023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CA8FFDE-7321-A241-AAF5-74C3ADCD98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157A252-15ED-8147-971F-EC57DF03B84A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4C0B8AA-5FCC-4546-B653-C245C6E864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6CEAF3E-9374-C84E-9054-82BB6C3729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DAB92FAD-C234-0143-8547-F419C0F840A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89725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FBDB1D5-C3DB-8A4F-B36F-D233E9AC04E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84D3FAD-26DD-6E45-A254-2C7402BC8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325B827-23DE-A94B-AD44-74DD5FCA899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5655AF4-7F2C-D747-A686-40FBFA1288B9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5ECE22D-4F29-AD46-86B1-C3092D5C743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A0D8DDF-B8D1-614C-85D7-5B4AF3FB1E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212699C-54D3-6F4A-8C01-93B4C8456C7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E28B596-0C61-844B-9655-B86424DAFF6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285060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7966CC-5050-1642-910D-D691C21BFC8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1CF92324-78EE-C64F-AE66-3161D5B479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1B7928FC-DCAA-BB43-BC5E-83FA366550F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2996468F-EA3F-814B-83A7-320435AB9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782539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E74A130-844E-0F49-B62A-286C1789F9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C35903D-D6F9-0444-B5C1-5592B1CBB3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17CBEB65-6502-8E42-AE6B-76BD736DCF9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71588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716E4A-8FA4-A84F-B6A8-F726E47DE92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843D554-6B96-4A4F-89BB-9AD2963909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CAA5FD0-CF79-584E-81E0-11BAFC5A0AB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3EDFC13-882D-9E45-A146-E07646929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F62981E-7FD7-7048-9191-3F298F3DEC1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B5B66CB-8139-5548-9C79-4293117F278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28977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EE45F92-4945-6B4B-9A76-BE87A8B7EDD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9621C483-E3DE-904D-A966-F2DB00D6DEA7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345DCE8-50EA-364E-AAF0-03A886651B1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97B4671-D7E3-BF45-A37E-C9E21929773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0542D50-C630-DA49-97DA-327713C2363D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4DB7DC7-43D4-574D-8B87-999E4D2B98F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95B6AF56-7462-804D-9186-8527D479A5B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78658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C360A1E-CE9F-244E-8D20-7777683BDAF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8CD006-36E9-ED47-ABE6-35C468E1D30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8E17BAD-FAA1-534C-93FE-E301FD9CC2B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0542D50-C630-DA49-97DA-327713C2363D}" type="datetimeFigureOut">
              <a:rPr lang="en-US" smtClean="0"/>
              <a:t>10/19/2021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FE0266-E86A-1647-91D7-A55EC94C196E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1B38E7-38F0-0E42-A5D2-CDA55CC2906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D3CDD7-9958-6A47-B1F4-0FF4C280CDC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72175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Google Shape;84;p1"/>
          <p:cNvSpPr txBox="1">
            <a:spLocks noGrp="1"/>
          </p:cNvSpPr>
          <p:nvPr>
            <p:ph type="subTitle" idx="1"/>
          </p:nvPr>
        </p:nvSpPr>
        <p:spPr>
          <a:xfrm>
            <a:off x="853440" y="4384358"/>
            <a:ext cx="10485120" cy="16557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3200" dirty="0">
                <a:latin typeface="Avenir Roman" panose="02000503020000020003" pitchFamily="2" charset="0"/>
              </a:rPr>
              <a:t>2021 STRATEGIC PLANNING GROUP</a:t>
            </a:r>
            <a:endParaRPr sz="3200" dirty="0">
              <a:latin typeface="Avenir Roman" panose="02000503020000020003" pitchFamily="2" charset="0"/>
            </a:endParaRP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3200" dirty="0">
                <a:latin typeface="Avenir Roman" panose="02000503020000020003" pitchFamily="2" charset="0"/>
              </a:rPr>
              <a:t>OCTOBER 19, 2021</a:t>
            </a:r>
          </a:p>
          <a:p>
            <a:pPr marL="0" lvl="0" indent="0" algn="ctr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4000"/>
              <a:buNone/>
            </a:pPr>
            <a:r>
              <a:rPr lang="en-US" sz="3200" dirty="0">
                <a:latin typeface="Avenir Roman" panose="02000503020000020003" pitchFamily="2" charset="0"/>
              </a:rPr>
              <a:t>THE PLAN</a:t>
            </a:r>
            <a:endParaRPr sz="3200" dirty="0">
              <a:latin typeface="Avenir Roman" panose="02000503020000020003" pitchFamily="2" charset="0"/>
            </a:endParaRPr>
          </a:p>
        </p:txBody>
      </p:sp>
      <p:pic>
        <p:nvPicPr>
          <p:cNvPr id="85" name="Google Shape;85;p1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145438" y="355680"/>
            <a:ext cx="5901123" cy="3246358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8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8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" name="Google Shape;90;p2"/>
          <p:cNvSpPr txBox="1">
            <a:spLocks noGrp="1"/>
          </p:cNvSpPr>
          <p:nvPr>
            <p:ph type="title"/>
          </p:nvPr>
        </p:nvSpPr>
        <p:spPr>
          <a:xfrm>
            <a:off x="-81280" y="0"/>
            <a:ext cx="12354560" cy="174752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AGENDA</a:t>
            </a:r>
            <a:endParaRPr dirty="0"/>
          </a:p>
        </p:txBody>
      </p:sp>
      <p:sp>
        <p:nvSpPr>
          <p:cNvPr id="91" name="Google Shape;91;p2"/>
          <p:cNvSpPr txBox="1">
            <a:spLocks noGrp="1"/>
          </p:cNvSpPr>
          <p:nvPr>
            <p:ph type="body" idx="1"/>
          </p:nvPr>
        </p:nvSpPr>
        <p:spPr>
          <a:xfrm>
            <a:off x="1843599" y="2464078"/>
            <a:ext cx="7936043" cy="338879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/>
          </a:bodyPr>
          <a:lstStyle/>
          <a:p>
            <a:pPr>
              <a:spcBef>
                <a:spcPts val="0"/>
              </a:spcBef>
              <a:buClr>
                <a:schemeClr val="dk1"/>
              </a:buClr>
              <a:buSzPts val="3200"/>
            </a:pPr>
            <a:r>
              <a:rPr lang="en-US" sz="3200" dirty="0">
                <a:latin typeface="Avenir Roman" panose="02000503020000020003" pitchFamily="2" charset="0"/>
              </a:rPr>
              <a:t>Quick Recap</a:t>
            </a:r>
            <a:endParaRPr sz="3200" dirty="0">
              <a:latin typeface="Avenir Roman" panose="02000503020000020003" pitchFamily="2" charset="0"/>
            </a:endParaRPr>
          </a:p>
          <a:p>
            <a:pPr>
              <a:buClr>
                <a:schemeClr val="dk1"/>
              </a:buClr>
              <a:buSzPts val="3200"/>
            </a:pPr>
            <a:r>
              <a:rPr lang="en-US" sz="3200" dirty="0">
                <a:latin typeface="Avenir Roman" panose="02000503020000020003" pitchFamily="2" charset="0"/>
              </a:rPr>
              <a:t>The Plan</a:t>
            </a:r>
          </a:p>
          <a:p>
            <a:pPr>
              <a:buClr>
                <a:schemeClr val="dk1"/>
              </a:buClr>
              <a:buSzPts val="3200"/>
            </a:pPr>
            <a:r>
              <a:rPr lang="en-US" sz="3200" dirty="0">
                <a:latin typeface="Avenir Roman" panose="02000503020000020003" pitchFamily="2" charset="0"/>
              </a:rPr>
              <a:t>Questions &amp; Next Steps</a:t>
            </a:r>
            <a:endParaRPr sz="3200" dirty="0">
              <a:latin typeface="Avenir Roman" panose="02000503020000020003" pitchFamily="2" charset="0"/>
            </a:endParaRPr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</a:pPr>
            <a:endParaRPr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3"/>
          <p:cNvSpPr txBox="1">
            <a:spLocks noGrp="1"/>
          </p:cNvSpPr>
          <p:nvPr>
            <p:ph type="title"/>
          </p:nvPr>
        </p:nvSpPr>
        <p:spPr>
          <a:xfrm>
            <a:off x="0" y="0"/>
            <a:ext cx="12192000" cy="11158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/>
          <a:p>
            <a:pPr marL="0" lvl="0" indent="0" algn="ctr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Calibri"/>
                <a:ea typeface="Calibri"/>
                <a:cs typeface="Calibri"/>
                <a:sym typeface="Calibri"/>
              </a:rPr>
              <a:t>INTRODUCTIONS</a:t>
            </a:r>
            <a:endParaRPr dirty="0"/>
          </a:p>
        </p:txBody>
      </p:sp>
      <p:sp>
        <p:nvSpPr>
          <p:cNvPr id="97" name="Google Shape;97;p3"/>
          <p:cNvSpPr txBox="1">
            <a:spLocks noGrp="1"/>
          </p:cNvSpPr>
          <p:nvPr>
            <p:ph type="body" idx="1"/>
          </p:nvPr>
        </p:nvSpPr>
        <p:spPr>
          <a:xfrm>
            <a:off x="387458" y="1201410"/>
            <a:ext cx="5021449" cy="558713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22860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Pamela Barney, Associate Director, Business Human Resources, AbbVie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Catherine Pagliarulo, Principal - Alexandria Venture Investments, Alexandria Real Estate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Morgan Vasquez, Senior Manager, Talent Acquisition, Blueprint Medicines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Nicole </a:t>
            </a:r>
            <a:r>
              <a:rPr lang="en-US" sz="1500" dirty="0" err="1"/>
              <a:t>Barna</a:t>
            </a:r>
            <a:r>
              <a:rPr lang="en-US" sz="1500" dirty="0"/>
              <a:t>, Senior Vice President, Head of Human Resources, </a:t>
            </a:r>
            <a:r>
              <a:rPr lang="en-US" sz="1500" dirty="0" err="1"/>
              <a:t>Codiak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Courtney Utsey, Senior Manager HR Operations, Talent and Culture, </a:t>
            </a:r>
            <a:r>
              <a:rPr lang="en-US" sz="1500" dirty="0" err="1"/>
              <a:t>Enzyvant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David </a:t>
            </a:r>
            <a:r>
              <a:rPr lang="en-US" sz="1500" dirty="0" err="1"/>
              <a:t>Lucchino</a:t>
            </a:r>
            <a:r>
              <a:rPr lang="en-US" sz="1500" dirty="0"/>
              <a:t>, CEO, Frequency Therapeutics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Lori Fitz, Director of Outreach and Technology Platforms, Pfizer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Kristen </a:t>
            </a:r>
            <a:r>
              <a:rPr lang="en-US" sz="1500" dirty="0" err="1"/>
              <a:t>Quagliozzi</a:t>
            </a:r>
            <a:r>
              <a:rPr lang="en-US" sz="1500" dirty="0"/>
              <a:t>, Director, Head of Talent Acquisition, SDP Oncology 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Kelley Morgan, Chief People Officer, T2 Biosystems</a:t>
            </a:r>
          </a:p>
          <a:p>
            <a:pPr lvl="0">
              <a:buClr>
                <a:schemeClr val="dk1"/>
              </a:buClr>
              <a:buSzPts val="1600"/>
            </a:pPr>
            <a:r>
              <a:rPr lang="en-US" sz="1500" dirty="0"/>
              <a:t>Eni </a:t>
            </a:r>
            <a:r>
              <a:rPr lang="en-US" sz="1500" dirty="0" err="1"/>
              <a:t>Adedokun</a:t>
            </a:r>
            <a:r>
              <a:rPr lang="en-US" sz="1500" dirty="0"/>
              <a:t>, Change Management Champion, Takeda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Ryan Mudawar, Acting Vice President of Education &amp; Workforce Programs, Mass. Life Sciences Center</a:t>
            </a:r>
            <a:endParaRPr sz="1500" dirty="0"/>
          </a:p>
          <a:p>
            <a:pPr marL="22860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Char char="•"/>
            </a:pPr>
            <a:r>
              <a:rPr lang="en-US" sz="1500" dirty="0"/>
              <a:t>Zach Stanley, Executive Vice President, </a:t>
            </a:r>
            <a:r>
              <a:rPr lang="en-US" sz="1500" dirty="0" err="1"/>
              <a:t>MassBio</a:t>
            </a:r>
            <a:endParaRPr sz="1500" dirty="0"/>
          </a:p>
          <a:p>
            <a:pPr marL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</a:pPr>
            <a:endParaRPr sz="1500" dirty="0"/>
          </a:p>
        </p:txBody>
      </p:sp>
      <p:sp>
        <p:nvSpPr>
          <p:cNvPr id="98" name="Google Shape;98;p3"/>
          <p:cNvSpPr txBox="1"/>
          <p:nvPr/>
        </p:nvSpPr>
        <p:spPr>
          <a:xfrm>
            <a:off x="6090834" y="1201410"/>
            <a:ext cx="5625885" cy="543990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rmAutofit fontScale="92500"/>
          </a:bodyPr>
          <a:lstStyle/>
          <a:p>
            <a:pPr marL="228600" marR="0" lvl="0" indent="-228600" algn="l" rtl="0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Karla </a:t>
            </a:r>
            <a:r>
              <a:rPr lang="en-US" sz="1600" i="0" u="none" strike="noStrike" cap="non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Talanian</a:t>
            </a: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, Director of Talent &amp; Workforce Development, </a:t>
            </a:r>
            <a:r>
              <a:rPr lang="en-US" sz="1600" i="0" u="none" strike="noStrike" cap="none" dirty="0" err="1">
                <a:solidFill>
                  <a:schemeClr val="dk1"/>
                </a:solidFill>
                <a:ea typeface="Calibri"/>
                <a:cs typeface="Calibri"/>
                <a:sym typeface="Calibri"/>
              </a:rPr>
              <a:t>MassBioEd</a:t>
            </a:r>
            <a:endParaRPr sz="1600" i="0" u="none" strike="noStrike" cap="none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Jon Weaver, President &amp; CEO, Mass. Biomedical Initiatives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Tram-Anh Nguyen, Career Connections Manager, Bottom Line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Cara Press, Director of Career Connections, Bottom Line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Dallas Pride, Managing Director of Career Development, Thrive Scholars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Rachel Kanter, Executive Director, Minds Matter</a:t>
            </a:r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dirty="0"/>
              <a:t>Rosie Gallant, Director of Employer Engagement, Clark University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Filmawit Belay, Project Onramp Alum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Robert Urban, Board of Directors, Life Science Cares Boston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Sarah MacDonald, Executive Director, Boston, Life Science Cares Boston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Lila Neel, Program Manager, Project Onramp, Life Science Cares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Leane Marchese, Executive Director, San Diego, Life Science Cares, San Diego</a:t>
            </a:r>
            <a:endParaRPr sz="1600" dirty="0"/>
          </a:p>
          <a:p>
            <a:pPr marL="228600" marR="0" lvl="0" indent="-22860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</a:pPr>
            <a:r>
              <a:rPr lang="en-US" sz="1600" i="0" u="none" strike="noStrike" cap="none" dirty="0">
                <a:solidFill>
                  <a:schemeClr val="dk1"/>
                </a:solidFill>
                <a:ea typeface="Calibri"/>
                <a:cs typeface="Calibri"/>
                <a:sym typeface="Calibri"/>
              </a:rPr>
              <a:t>Aisha Baro, Executive Director, Bay Area, Life Science Cares, Bay Area</a:t>
            </a:r>
            <a:endParaRPr sz="1600" dirty="0"/>
          </a:p>
          <a:p>
            <a:pPr marL="0" marR="0" lvl="0" indent="0" algn="l" rtl="0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200"/>
              <a:buFont typeface="Arial"/>
              <a:buNone/>
            </a:pPr>
            <a:endParaRPr sz="1600" b="0" i="0" u="none" strike="noStrike" cap="none" dirty="0">
              <a:solidFill>
                <a:schemeClr val="dk1"/>
              </a:solidFill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437AE4-D6DF-D24D-85F9-8B70202B34F6}"/>
              </a:ext>
            </a:extLst>
          </p:cNvPr>
          <p:cNvSpPr txBox="1"/>
          <p:nvPr/>
        </p:nvSpPr>
        <p:spPr>
          <a:xfrm>
            <a:off x="1" y="-67676"/>
            <a:ext cx="12192000" cy="1261884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PROJECT ONRAMP STRATEGIC PLAN 2021</a:t>
            </a:r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STUDENT EXPERIENCE</a:t>
            </a:r>
          </a:p>
          <a:p>
            <a:pPr algn="ctr"/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353981-06AB-B64E-9DA3-21E9E8D67700}"/>
              </a:ext>
            </a:extLst>
          </p:cNvPr>
          <p:cNvSpPr txBox="1"/>
          <p:nvPr/>
        </p:nvSpPr>
        <p:spPr>
          <a:xfrm>
            <a:off x="1185442" y="1583456"/>
            <a:ext cx="10771208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Improve student support: </a:t>
            </a:r>
            <a:r>
              <a:rPr lang="en-US" sz="2400" dirty="0"/>
              <a:t>additional trainings, summer programs, opportunities to connect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Strengthen company participation:</a:t>
            </a:r>
            <a:r>
              <a:rPr lang="en-US" sz="2400" dirty="0"/>
              <a:t> provide additional resources to hiring managers &amp; supervisors, improve processes to ensure best possible matches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Build a robust Alumni Network:</a:t>
            </a:r>
            <a:r>
              <a:rPr lang="en-US" sz="2400" dirty="0"/>
              <a:t> to support alum looking for opportunities and help build a community around the program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Focus on marketing &amp; recruitment: </a:t>
            </a:r>
            <a:r>
              <a:rPr lang="en-US" sz="2400" dirty="0"/>
              <a:t>by developing strong student support partners, telling more stories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Measure success: </a:t>
            </a:r>
            <a:r>
              <a:rPr lang="en-US" sz="2400" dirty="0"/>
              <a:t>for all stakeholders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Do this sustainably.</a:t>
            </a:r>
          </a:p>
        </p:txBody>
      </p:sp>
      <p:sp>
        <p:nvSpPr>
          <p:cNvPr id="6" name="Google Shape;96;p3">
            <a:extLst>
              <a:ext uri="{FF2B5EF4-FFF2-40B4-BE49-F238E27FC236}">
                <a16:creationId xmlns:a16="http://schemas.microsoft.com/office/drawing/2014/main" id="{64DEA8F2-B20D-48BE-87DF-C4F2E5BD427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158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Calibri"/>
                <a:cs typeface="Calibri"/>
                <a:sym typeface="Calibri"/>
              </a:rPr>
              <a:t>WHAT WE HEARD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9208730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437AE4-D6DF-D24D-85F9-8B70202B34F6}"/>
              </a:ext>
            </a:extLst>
          </p:cNvPr>
          <p:cNvSpPr txBox="1"/>
          <p:nvPr/>
        </p:nvSpPr>
        <p:spPr>
          <a:xfrm>
            <a:off x="1" y="-67676"/>
            <a:ext cx="12192000" cy="1261884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PROJECT ONRAMP STRATEGIC PLAN 2021</a:t>
            </a:r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STUDENT EXPERIENCE</a:t>
            </a:r>
          </a:p>
          <a:p>
            <a:pPr algn="ctr"/>
            <a:endParaRPr lang="en-US" b="1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4353981-06AB-B64E-9DA3-21E9E8D67700}"/>
              </a:ext>
            </a:extLst>
          </p:cNvPr>
          <p:cNvSpPr txBox="1"/>
          <p:nvPr/>
        </p:nvSpPr>
        <p:spPr>
          <a:xfrm>
            <a:off x="1185442" y="1583456"/>
            <a:ext cx="9474842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Changes to the core program or model: </a:t>
            </a:r>
            <a:r>
              <a:rPr lang="en-US" sz="2400" dirty="0"/>
              <a:t>high touch, deep connections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Explosive growth: </a:t>
            </a:r>
            <a:r>
              <a:rPr lang="en-US" sz="2400" dirty="0"/>
              <a:t>have set placement targets with understanding of student pipelines in mind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Expansion to other potential student cohorts: </a:t>
            </a:r>
            <a:r>
              <a:rPr lang="en-US" sz="2400" dirty="0"/>
              <a:t>community college, high school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400" b="1" dirty="0"/>
              <a:t>National expansion: although that is happening</a:t>
            </a:r>
          </a:p>
        </p:txBody>
      </p:sp>
      <p:sp>
        <p:nvSpPr>
          <p:cNvPr id="6" name="Google Shape;96;p3">
            <a:extLst>
              <a:ext uri="{FF2B5EF4-FFF2-40B4-BE49-F238E27FC236}">
                <a16:creationId xmlns:a16="http://schemas.microsoft.com/office/drawing/2014/main" id="{64DEA8F2-B20D-48BE-87DF-C4F2E5BD427C}"/>
              </a:ext>
            </a:extLst>
          </p:cNvPr>
          <p:cNvSpPr txBox="1">
            <a:spLocks/>
          </p:cNvSpPr>
          <p:nvPr/>
        </p:nvSpPr>
        <p:spPr>
          <a:xfrm>
            <a:off x="0" y="0"/>
            <a:ext cx="12192000" cy="1115878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Calibri"/>
                <a:cs typeface="Calibri"/>
                <a:sym typeface="Calibri"/>
              </a:rPr>
              <a:t>WHAT’S NOT HERE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8865759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2437AE4-D6DF-D24D-85F9-8B70202B34F6}"/>
              </a:ext>
            </a:extLst>
          </p:cNvPr>
          <p:cNvSpPr txBox="1"/>
          <p:nvPr/>
        </p:nvSpPr>
        <p:spPr>
          <a:xfrm>
            <a:off x="1" y="-67676"/>
            <a:ext cx="12192000" cy="1261884"/>
          </a:xfrm>
          <a:prstGeom prst="rect">
            <a:avLst/>
          </a:prstGeom>
          <a:solidFill>
            <a:srgbClr val="00B0F0"/>
          </a:solidFill>
        </p:spPr>
        <p:txBody>
          <a:bodyPr wrap="square" rtlCol="0" anchor="ctr">
            <a:spAutoFit/>
          </a:bodyPr>
          <a:lstStyle/>
          <a:p>
            <a:pPr algn="ctr"/>
            <a:endParaRPr lang="en-US" b="1" dirty="0"/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PROJECT ONRAMP STRATEGIC PLAN 2021</a:t>
            </a:r>
          </a:p>
          <a:p>
            <a:pPr algn="ctr"/>
            <a:r>
              <a:rPr lang="en-US" sz="2000" b="1" dirty="0">
                <a:latin typeface="Avenir Roman" panose="02000503020000020003" pitchFamily="2" charset="0"/>
              </a:rPr>
              <a:t>STUDENT EXPERIENCE</a:t>
            </a:r>
          </a:p>
          <a:p>
            <a:pPr algn="ctr"/>
            <a:endParaRPr lang="en-US" b="1" dirty="0"/>
          </a:p>
        </p:txBody>
      </p:sp>
      <p:sp>
        <p:nvSpPr>
          <p:cNvPr id="6" name="Google Shape;96;p3">
            <a:extLst>
              <a:ext uri="{FF2B5EF4-FFF2-40B4-BE49-F238E27FC236}">
                <a16:creationId xmlns:a16="http://schemas.microsoft.com/office/drawing/2014/main" id="{64DEA8F2-B20D-48BE-87DF-C4F2E5BD427C}"/>
              </a:ext>
            </a:extLst>
          </p:cNvPr>
          <p:cNvSpPr txBox="1">
            <a:spLocks/>
          </p:cNvSpPr>
          <p:nvPr/>
        </p:nvSpPr>
        <p:spPr>
          <a:xfrm>
            <a:off x="-162047" y="-67676"/>
            <a:ext cx="13125691" cy="7141580"/>
          </a:xfrm>
          <a:prstGeom prst="rect">
            <a:avLst/>
          </a:prstGeom>
          <a:solidFill>
            <a:srgbClr val="00B0F0"/>
          </a:solidFill>
          <a:ln>
            <a:noFill/>
          </a:ln>
        </p:spPr>
        <p:txBody>
          <a:bodyPr spcFirstLastPara="1" wrap="square" lIns="91425" tIns="45700" rIns="91425" bIns="45700" anchor="ctr" anchorCtr="0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>
              <a:spcBef>
                <a:spcPts val="0"/>
              </a:spcBef>
              <a:buClr>
                <a:schemeClr val="dk1"/>
              </a:buClr>
              <a:buSzPts val="4400"/>
              <a:buFont typeface="Calibri"/>
              <a:buNone/>
            </a:pPr>
            <a:r>
              <a:rPr lang="en-US" b="1" dirty="0">
                <a:latin typeface="Calibri"/>
                <a:cs typeface="Calibri"/>
                <a:sym typeface="Calibri"/>
              </a:rPr>
              <a:t>DISCUSSION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383685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2036</TotalTime>
  <Words>449</Words>
  <Application>Microsoft Office PowerPoint</Application>
  <PresentationFormat>Widescreen</PresentationFormat>
  <Paragraphs>58</Paragraphs>
  <Slides>6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Avenir Roman</vt:lpstr>
      <vt:lpstr>Calibri</vt:lpstr>
      <vt:lpstr>Calibri Light</vt:lpstr>
      <vt:lpstr>Office Theme</vt:lpstr>
      <vt:lpstr>PowerPoint Presentation</vt:lpstr>
      <vt:lpstr>AGENDA</vt:lpstr>
      <vt:lpstr>INTRODUCTIONS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Microsoft Office User</dc:creator>
  <cp:lastModifiedBy>Sarah MacDonald</cp:lastModifiedBy>
  <cp:revision>46</cp:revision>
  <dcterms:created xsi:type="dcterms:W3CDTF">2021-07-19T14:09:17Z</dcterms:created>
  <dcterms:modified xsi:type="dcterms:W3CDTF">2021-10-19T13:58:58Z</dcterms:modified>
</cp:coreProperties>
</file>