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58" r:id="rId4"/>
    <p:sldId id="269" r:id="rId5"/>
    <p:sldId id="272" r:id="rId6"/>
    <p:sldId id="257" r:id="rId7"/>
    <p:sldId id="273" r:id="rId8"/>
    <p:sldId id="274" r:id="rId9"/>
    <p:sldId id="276" r:id="rId10"/>
    <p:sldId id="275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MacDonald" initials="SM" lastIdx="1" clrIdx="0">
    <p:extLst>
      <p:ext uri="{19B8F6BF-5375-455C-9EA6-DF929625EA0E}">
        <p15:presenceInfo xmlns:p15="http://schemas.microsoft.com/office/powerpoint/2012/main" userId="c6f15d9aa33f3d6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E372"/>
    <a:srgbClr val="25C4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92"/>
    <p:restoredTop sz="80788" autoAdjust="0"/>
  </p:normalViewPr>
  <p:slideViewPr>
    <p:cSldViewPr snapToGrid="0" snapToObjects="1">
      <p:cViewPr varScale="1">
        <p:scale>
          <a:sx n="55" d="100"/>
          <a:sy n="55" d="100"/>
        </p:scale>
        <p:origin x="122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est\Desktop\Charts%20for%202019%20studen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est\Desktop\Charts%20for%202019%20studen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ea typeface="+mn-ea"/>
                <a:cs typeface="+mn-cs"/>
              </a:defRPr>
            </a:pPr>
            <a:r>
              <a:rPr lang="en-US" sz="2000" b="1" dirty="0">
                <a:latin typeface="Avenir Book" panose="02000503020000020003" pitchFamily="2" charset="0"/>
              </a:rPr>
              <a:t>2019</a:t>
            </a:r>
            <a:r>
              <a:rPr lang="en-US" sz="2000" b="1" baseline="0" dirty="0">
                <a:latin typeface="Avenir Book" panose="02000503020000020003" pitchFamily="2" charset="0"/>
              </a:rPr>
              <a:t> Cohort/Outcomes -- 52 Students</a:t>
            </a:r>
            <a:endParaRPr lang="en-US" sz="2000" b="1" dirty="0">
              <a:latin typeface="Avenir Book" panose="02000503020000020003" pitchFamily="2" charset="0"/>
            </a:endParaRPr>
          </a:p>
        </c:rich>
      </c:tx>
      <c:layout>
        <c:manualLayout>
          <c:xMode val="edge"/>
          <c:yMode val="edge"/>
          <c:x val="0.40853130280587552"/>
          <c:y val="2.16150672336382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venir Book" panose="02000503020000020003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38354144"/>
        <c:axId val="936340320"/>
      </c:barChart>
      <c:catAx>
        <c:axId val="938354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ea typeface="+mn-ea"/>
                <a:cs typeface="+mn-cs"/>
              </a:defRPr>
            </a:pPr>
            <a:endParaRPr lang="en-US"/>
          </a:p>
        </c:txPr>
        <c:crossAx val="936340320"/>
        <c:crosses val="autoZero"/>
        <c:auto val="1"/>
        <c:lblAlgn val="ctr"/>
        <c:lblOffset val="100"/>
        <c:noMultiLvlLbl val="0"/>
      </c:catAx>
      <c:valAx>
        <c:axId val="936340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ea typeface="+mn-ea"/>
                <a:cs typeface="+mn-cs"/>
              </a:defRPr>
            </a:pPr>
            <a:endParaRPr lang="en-US"/>
          </a:p>
        </c:txPr>
        <c:crossAx val="938354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ea typeface="+mn-ea"/>
                <a:cs typeface="+mn-cs"/>
              </a:defRPr>
            </a:pPr>
            <a:r>
              <a:rPr lang="en-US" sz="1600" b="1">
                <a:latin typeface="Avenir Book" panose="02000503020000020003" pitchFamily="2" charset="0"/>
              </a:rPr>
              <a:t>2019</a:t>
            </a:r>
            <a:r>
              <a:rPr lang="en-US" sz="1600" b="1" baseline="0">
                <a:latin typeface="Avenir Book" panose="02000503020000020003" pitchFamily="2" charset="0"/>
              </a:rPr>
              <a:t> Cohort/Outcomes</a:t>
            </a:r>
          </a:p>
          <a:p>
            <a:pPr>
              <a:defRPr sz="1600" b="1">
                <a:latin typeface="Avenir Book" panose="02000503020000020003" pitchFamily="2" charset="0"/>
              </a:defRPr>
            </a:pPr>
            <a:r>
              <a:rPr lang="en-US" sz="1600" b="1" baseline="0">
                <a:latin typeface="Avenir Book" panose="02000503020000020003" pitchFamily="2" charset="0"/>
              </a:rPr>
              <a:t>52 Students</a:t>
            </a:r>
            <a:endParaRPr lang="en-US" sz="1600" b="1">
              <a:latin typeface="Avenir Book" panose="02000503020000020003" pitchFamily="2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venir Book" panose="02000503020000020003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AA0-8A49-A026-9C1396D63B5C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AA0-8A49-A026-9C1396D63B5C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AA0-8A49-A026-9C1396D63B5C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AA0-8A49-A026-9C1396D63B5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AA0-8A49-A026-9C1396D63B5C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AA0-8A49-A026-9C1396D63B5C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2AA0-8A49-A026-9C1396D63B5C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2AA0-8A49-A026-9C1396D63B5C}"/>
              </c:ext>
            </c:extLst>
          </c:dPt>
          <c:cat>
            <c:strRef>
              <c:f>'[Charts for 2019 students.xlsx]Sheet1'!$A$1:$A$9</c:f>
              <c:strCache>
                <c:ptCount val="9"/>
                <c:pt idx="0">
                  <c:v>Unemployed</c:v>
                </c:pt>
                <c:pt idx="1">
                  <c:v>Unresponsive</c:v>
                </c:pt>
                <c:pt idx="2">
                  <c:v>May 2023 seniors</c:v>
                </c:pt>
                <c:pt idx="3">
                  <c:v>May 2022 seniors</c:v>
                </c:pt>
                <c:pt idx="4">
                  <c:v>Dec 2021 graduates</c:v>
                </c:pt>
                <c:pt idx="5">
                  <c:v>May 2021 graduates/Other</c:v>
                </c:pt>
                <c:pt idx="6">
                  <c:v>May 2021 graduates/Life Sciences</c:v>
                </c:pt>
                <c:pt idx="7">
                  <c:v>May 2020 graduates/Other</c:v>
                </c:pt>
                <c:pt idx="8">
                  <c:v>May 2020 graduates/Life Sciences</c:v>
                </c:pt>
              </c:strCache>
            </c:strRef>
          </c:cat>
          <c:val>
            <c:numRef>
              <c:f>'[Charts for 2019 students.xlsx]Sheet1'!$B$1:$B$9</c:f>
              <c:numCache>
                <c:formatCode>General</c:formatCode>
                <c:ptCount val="9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9</c:v>
                </c:pt>
                <c:pt idx="4">
                  <c:v>2</c:v>
                </c:pt>
                <c:pt idx="5">
                  <c:v>9</c:v>
                </c:pt>
                <c:pt idx="6">
                  <c:v>11</c:v>
                </c:pt>
                <c:pt idx="7">
                  <c:v>8</c:v>
                </c:pt>
                <c:pt idx="8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AA0-8A49-A026-9C1396D63B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38354144"/>
        <c:axId val="936340320"/>
      </c:barChart>
      <c:catAx>
        <c:axId val="938354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ea typeface="+mn-ea"/>
                <a:cs typeface="+mn-cs"/>
              </a:defRPr>
            </a:pPr>
            <a:endParaRPr lang="en-US"/>
          </a:p>
        </c:txPr>
        <c:crossAx val="936340320"/>
        <c:crosses val="autoZero"/>
        <c:auto val="1"/>
        <c:lblAlgn val="ctr"/>
        <c:lblOffset val="100"/>
        <c:noMultiLvlLbl val="0"/>
      </c:catAx>
      <c:valAx>
        <c:axId val="936340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ea typeface="+mn-ea"/>
                <a:cs typeface="+mn-cs"/>
              </a:defRPr>
            </a:pPr>
            <a:endParaRPr lang="en-US"/>
          </a:p>
        </c:txPr>
        <c:crossAx val="938354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EA61A-603F-4AD5-9331-B265FB68E7F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223FF-7BEA-45AC-844E-293A8C76D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918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>
                <a:latin typeface="Avenir Roman" panose="02000503020000020003" pitchFamily="2" charset="0"/>
              </a:rPr>
              <a:t>Majors represented (STEM vs social science students)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>
                <a:latin typeface="Avenir Roman" panose="02000503020000020003" pitchFamily="2" charset="0"/>
              </a:rPr>
              <a:t>High level of support from advisors and Project Onramp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>
                <a:latin typeface="Avenir Roman" panose="02000503020000020003" pitchFamily="2" charset="0"/>
              </a:rPr>
              <a:t>Career development (mentorship, networking)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>
                <a:latin typeface="Avenir Roman" panose="02000503020000020003" pitchFamily="2" charset="0"/>
              </a:rPr>
              <a:t>Student experience in internships (fit, types of jobs, intern cohort)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>
                <a:latin typeface="Avenir Roman" panose="02000503020000020003" pitchFamily="2" charset="0"/>
              </a:rPr>
              <a:t>Recruiting potential and limitations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223FF-7BEA-45AC-844E-293A8C76D8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44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223FF-7BEA-45AC-844E-293A8C76D8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89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223FF-7BEA-45AC-844E-293A8C76D8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278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040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B8932-DAAE-0340-BE8E-90D2A108C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FD256C-C629-D849-8B51-88DF06FEE3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0E437-669C-1347-9C75-6F5B31E37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B7A7C-9FF8-BC4A-9F18-D21DAA3AB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2EFEF-9E32-A840-AC57-BC7DA5BB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11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1E24B-3688-6349-9351-E83EA3182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752295-2430-884D-A59E-842340A78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CE743-D84C-8A45-8681-EB99B067D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67D1C-1724-1143-B3C0-6C5A7A87B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48B0A-ADEC-9549-A829-05CB5BF4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85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599C0C-B809-7D40-98C1-CE141F0285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777017-3161-4E46-AC65-5C7802AEA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0EB18-6707-D74D-B760-8EFD7B00F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A94FA-D228-AA4F-9273-FCE911B55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06343-CE0F-1E42-9367-77CBEDC92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5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56A05-F900-C74B-998D-04BDB6882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69C81-384C-5E43-BAD4-F8ED0F940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4C739-A384-6844-81DB-778FB5146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3C8C1-BA25-1442-822C-0D3006961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8C2C3-83E6-9F48-9054-B932922E0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2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D8416-B5CC-0C49-9D9A-39095ABD2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A13C1-F0C6-7440-BC99-31825E7B7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CCE6B-E148-AA45-AA8D-C2B0D8C1C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4136B-E7EC-3E44-8EDE-F522B31F5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E2E7F-209E-7E4E-96E8-CE105CC6C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555C6-17F3-524B-BF63-BA31A4FA0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8FFDE-7321-A241-AAF5-74C3ADCD98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57A252-15ED-8147-971F-EC57DF03B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0B8AA-5FCC-4546-B653-C245C6E86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CEAF3E-9374-C84E-9054-82BB6C372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B92FAD-C234-0143-8547-F419C0F8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7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DB1D5-C3DB-8A4F-B36F-D233E9AC0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4D3FAD-26DD-6E45-A254-2C7402BC8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25B827-23DE-A94B-AD44-74DD5FCA8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655AF4-7F2C-D747-A686-40FBFA1288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ECE22D-4F29-AD46-86B1-C3092D5C74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0D8DDF-B8D1-614C-85D7-5B4AF3FB1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12699C-54D3-6F4A-8C01-93B4C8456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28B596-0C61-844B-9655-B86424DAF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5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966CC-5050-1642-910D-D691C21B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F92324-78EE-C64F-AE66-3161D5B47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928FC-DCAA-BB43-BC5E-83FA36655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96468F-EA3F-814B-83A7-320435AB9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2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74A130-844E-0F49-B62A-286C1789F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5903D-D6F9-0444-B5C1-5592B1CBB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BEB65-6502-8E42-AE6B-76BD736DC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5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16E4A-8FA4-A84F-B6A8-F726E47D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3D554-6B96-4A4F-89BB-9AD296390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AA5FD0-CF79-584E-81E0-11BAFC5A0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EDFC13-882D-9E45-A146-E07646929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2981E-7FD7-7048-9191-3F298F3DE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5B66CB-8139-5548-9C79-4293117F2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97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45F92-4945-6B4B-9A76-BE87A8B7E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21C483-E3DE-904D-A966-F2DB00D6DE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45DCE8-50EA-364E-AAF0-03A886651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B4671-D7E3-BF45-A37E-C9E219297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B7DC7-43D4-574D-8B87-999E4D2B9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B6AF56-7462-804D-9186-8527D479A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65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360A1E-CE9F-244E-8D20-7777683BD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8CD006-36E9-ED47-ABE6-35C468E1D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17BAD-FAA1-534C-93FE-E301FD9CC2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42D50-C630-DA49-97DA-327713C2363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E0266-E86A-1647-91D7-A55EC94C1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B38E7-38F0-0E42-A5D2-CDA55CC290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2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subTitle" idx="1"/>
          </p:nvPr>
        </p:nvSpPr>
        <p:spPr>
          <a:xfrm>
            <a:off x="853440" y="4384358"/>
            <a:ext cx="1048512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3200" dirty="0">
                <a:latin typeface="Avenir Roman" panose="02000503020000020003" pitchFamily="2" charset="0"/>
              </a:rPr>
              <a:t>2021 STRATEGIC PLANNING GROUP</a:t>
            </a:r>
            <a:endParaRPr sz="3200" dirty="0">
              <a:latin typeface="Avenir Roman" panose="02000503020000020003" pitchFamily="2" charset="0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3200" dirty="0">
                <a:latin typeface="Avenir Roman" panose="02000503020000020003" pitchFamily="2" charset="0"/>
              </a:rPr>
              <a:t>SEPTEMBER 21, 2021</a:t>
            </a: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3200" dirty="0">
                <a:latin typeface="Avenir Roman" panose="02000503020000020003" pitchFamily="2" charset="0"/>
              </a:rPr>
              <a:t>THE ALUMNI EXPERIENCE &amp; METRICS OF SUCCESS</a:t>
            </a:r>
            <a:endParaRPr sz="3200" dirty="0">
              <a:latin typeface="Avenir Roman" panose="02000503020000020003" pitchFamily="2" charset="0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45438" y="355680"/>
            <a:ext cx="5901123" cy="32463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437AE4-D6DF-D24D-85F9-8B70202B34F6}"/>
              </a:ext>
            </a:extLst>
          </p:cNvPr>
          <p:cNvSpPr txBox="1"/>
          <p:nvPr/>
        </p:nvSpPr>
        <p:spPr>
          <a:xfrm>
            <a:off x="1" y="-67676"/>
            <a:ext cx="12192000" cy="1261884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b="1" dirty="0"/>
          </a:p>
          <a:p>
            <a:pPr algn="ctr"/>
            <a:r>
              <a:rPr lang="en-US" sz="2000" b="1" dirty="0">
                <a:latin typeface="Avenir Roman" panose="02000503020000020003" pitchFamily="2" charset="0"/>
              </a:rPr>
              <a:t>PROJECT ONRAMP STRATEGIC PLAN 2021</a:t>
            </a:r>
          </a:p>
          <a:p>
            <a:pPr algn="ctr"/>
            <a:r>
              <a:rPr lang="en-US" sz="2000" b="1" dirty="0">
                <a:latin typeface="Avenir Roman" panose="02000503020000020003" pitchFamily="2" charset="0"/>
              </a:rPr>
              <a:t>STUDENT EXPERIENCE</a:t>
            </a:r>
          </a:p>
          <a:p>
            <a:pPr algn="ctr"/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353981-06AB-B64E-9DA3-21E9E8D67700}"/>
              </a:ext>
            </a:extLst>
          </p:cNvPr>
          <p:cNvSpPr txBox="1"/>
          <p:nvPr/>
        </p:nvSpPr>
        <p:spPr>
          <a:xfrm>
            <a:off x="2820649" y="2128604"/>
            <a:ext cx="6550701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venir Roman" panose="02000503020000020003" pitchFamily="2" charset="0"/>
              </a:rPr>
              <a:t>2) For the students/student support partners?</a:t>
            </a:r>
          </a:p>
          <a:p>
            <a:endParaRPr lang="en-US" sz="2400" b="1" dirty="0">
              <a:latin typeface="Avenir Roman" panose="02000503020000020003" pitchFamily="2" charset="0"/>
            </a:endParaRPr>
          </a:p>
          <a:p>
            <a:endParaRPr lang="en-US" sz="2400" b="1" dirty="0">
              <a:latin typeface="Avenir Roman" panose="02000503020000020003" pitchFamily="2" charset="0"/>
            </a:endParaRPr>
          </a:p>
          <a:p>
            <a:endParaRPr lang="en-US" sz="2400" b="1" dirty="0">
              <a:latin typeface="Avenir Roman" panose="02000503020000020003" pitchFamily="2" charset="0"/>
            </a:endParaRPr>
          </a:p>
          <a:p>
            <a:endParaRPr lang="en-US" sz="2400" b="1" dirty="0">
              <a:latin typeface="Avenir Roman" panose="02000503020000020003" pitchFamily="2" charset="0"/>
            </a:endParaRPr>
          </a:p>
          <a:p>
            <a:endParaRPr lang="en-US" sz="2400" b="1" dirty="0">
              <a:latin typeface="Avenir Roman" panose="02000503020000020003" pitchFamily="2" charset="0"/>
            </a:endParaRPr>
          </a:p>
          <a:p>
            <a:endParaRPr lang="en-US" sz="2400" b="1" dirty="0">
              <a:latin typeface="Avenir Roman" panose="02000503020000020003" pitchFamily="2" charset="0"/>
            </a:endParaRPr>
          </a:p>
          <a:p>
            <a:endParaRPr lang="en-US" sz="2400" b="1" dirty="0">
              <a:latin typeface="Avenir Roman" panose="02000503020000020003" pitchFamily="2" charset="0"/>
            </a:endParaRPr>
          </a:p>
          <a:p>
            <a:r>
              <a:rPr lang="en-US" sz="2400" b="1" dirty="0">
                <a:latin typeface="Avenir Roman" panose="02000503020000020003" pitchFamily="2" charset="0"/>
              </a:rPr>
              <a:t>3) For the companies?</a:t>
            </a:r>
          </a:p>
          <a:p>
            <a:endParaRPr lang="en-US" sz="2000" b="1" dirty="0">
              <a:latin typeface="Avenir Roman" panose="02000503020000020003" pitchFamily="2" charset="0"/>
            </a:endParaRPr>
          </a:p>
          <a:p>
            <a:endParaRPr lang="en-US" dirty="0"/>
          </a:p>
        </p:txBody>
      </p:sp>
      <p:sp>
        <p:nvSpPr>
          <p:cNvPr id="6" name="Google Shape;96;p3">
            <a:extLst>
              <a:ext uri="{FF2B5EF4-FFF2-40B4-BE49-F238E27FC236}">
                <a16:creationId xmlns:a16="http://schemas.microsoft.com/office/drawing/2014/main" id="{64DEA8F2-B20D-48BE-87DF-C4F2E5BD427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158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GOALS: WHAT IS SUCCESS?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702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3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>
                <a:latin typeface="Calibri"/>
                <a:ea typeface="Calibri"/>
                <a:cs typeface="Calibri"/>
                <a:sym typeface="Calibri"/>
              </a:rPr>
              <a:t>QUESTIONS &amp; NEXT STEPS</a:t>
            </a:r>
            <a:endParaRPr/>
          </a:p>
        </p:txBody>
      </p:sp>
      <p:sp>
        <p:nvSpPr>
          <p:cNvPr id="161" name="Google Shape;161;p13"/>
          <p:cNvSpPr txBox="1">
            <a:spLocks noGrp="1"/>
          </p:cNvSpPr>
          <p:nvPr>
            <p:ph type="body" idx="1"/>
          </p:nvPr>
        </p:nvSpPr>
        <p:spPr>
          <a:xfrm>
            <a:off x="2262752" y="2371241"/>
            <a:ext cx="9195187" cy="3543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In the next few meetings, this group will: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🔆 </a:t>
            </a:r>
            <a:r>
              <a:rPr lang="en-US" strike="sngStrike" dirty="0"/>
              <a:t>Evaluate student experience and feedback</a:t>
            </a:r>
            <a:endParaRPr strike="sngStrike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trike="sngStrike" dirty="0"/>
              <a:t>🔆 Evaluate employer experience and feedback</a:t>
            </a:r>
          </a:p>
          <a:p>
            <a:pPr marL="0" indent="0">
              <a:buClr>
                <a:schemeClr val="dk1"/>
              </a:buClr>
              <a:buSzPts val="2800"/>
              <a:buNone/>
            </a:pPr>
            <a:r>
              <a:rPr lang="en-US" dirty="0"/>
              <a:t>🔆 </a:t>
            </a:r>
            <a:r>
              <a:rPr lang="en-US" strike="sngStrike" dirty="0"/>
              <a:t>Evaluate Project Onramp Alumni services and define metrics </a:t>
            </a:r>
            <a:r>
              <a:rPr lang="en-US" strike="sngStrike"/>
              <a:t>for success</a:t>
            </a:r>
            <a:endParaRPr strike="sngStrike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🔆 Evaluate staffing and resources</a:t>
            </a:r>
          </a:p>
          <a:p>
            <a:pPr marL="0" lvl="0" indent="0">
              <a:buClr>
                <a:schemeClr val="dk1"/>
              </a:buClr>
              <a:buSzPts val="2800"/>
              <a:buNone/>
            </a:pPr>
            <a:r>
              <a:rPr lang="en-US" dirty="0"/>
              <a:t>🔆 Endorsement of 2022-2024 plan</a:t>
            </a: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7845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-81280" y="0"/>
            <a:ext cx="12354560" cy="17475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AGENDA</a:t>
            </a:r>
            <a:endParaRPr dirty="0"/>
          </a:p>
        </p:txBody>
      </p:sp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3417756" y="2788169"/>
            <a:ext cx="7936043" cy="3388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3200"/>
            </a:pPr>
            <a:r>
              <a:rPr lang="en-US" sz="3200" dirty="0">
                <a:latin typeface="Avenir Roman" panose="02000503020000020003" pitchFamily="2" charset="0"/>
              </a:rPr>
              <a:t>Quick Recap</a:t>
            </a:r>
            <a:endParaRPr sz="3200" dirty="0">
              <a:latin typeface="Avenir Roman" panose="02000503020000020003" pitchFamily="2" charset="0"/>
            </a:endParaRPr>
          </a:p>
          <a:p>
            <a:pPr>
              <a:buClr>
                <a:schemeClr val="dk1"/>
              </a:buClr>
              <a:buSzPts val="3200"/>
            </a:pPr>
            <a:r>
              <a:rPr lang="en-US" sz="3200" dirty="0">
                <a:latin typeface="Avenir Roman" panose="02000503020000020003" pitchFamily="2" charset="0"/>
              </a:rPr>
              <a:t>The Alumni Experience</a:t>
            </a:r>
          </a:p>
          <a:p>
            <a:pPr>
              <a:buClr>
                <a:schemeClr val="dk1"/>
              </a:buClr>
              <a:buSzPts val="3200"/>
            </a:pPr>
            <a:r>
              <a:rPr lang="en-US" sz="3200" dirty="0">
                <a:latin typeface="Avenir Roman" panose="02000503020000020003" pitchFamily="2" charset="0"/>
              </a:rPr>
              <a:t>What are the Metrics of Success?</a:t>
            </a:r>
            <a:endParaRPr sz="3200" dirty="0">
              <a:latin typeface="Avenir Roman" panose="02000503020000020003" pitchFamily="2" charset="0"/>
            </a:endParaRPr>
          </a:p>
          <a:p>
            <a:pPr>
              <a:buClr>
                <a:schemeClr val="dk1"/>
              </a:buClr>
              <a:buSzPts val="3200"/>
            </a:pPr>
            <a:r>
              <a:rPr lang="en-US" sz="3200" dirty="0">
                <a:latin typeface="Avenir Roman" panose="02000503020000020003" pitchFamily="2" charset="0"/>
              </a:rPr>
              <a:t>Questions &amp; Next Steps</a:t>
            </a:r>
            <a:endParaRPr sz="3200" dirty="0">
              <a:latin typeface="Avenir Roman" panose="02000503020000020003" pitchFamily="2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1158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INTRODUCTIONS</a:t>
            </a:r>
            <a:endParaRPr dirty="0"/>
          </a:p>
        </p:txBody>
      </p:sp>
      <p:sp>
        <p:nvSpPr>
          <p:cNvPr id="97" name="Google Shape;97;p3"/>
          <p:cNvSpPr txBox="1">
            <a:spLocks noGrp="1"/>
          </p:cNvSpPr>
          <p:nvPr>
            <p:ph type="body" idx="1"/>
          </p:nvPr>
        </p:nvSpPr>
        <p:spPr>
          <a:xfrm>
            <a:off x="387458" y="1201410"/>
            <a:ext cx="5021449" cy="5587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dirty="0"/>
              <a:t>Pamela Barney, Associate Director, Business Human Resources, AbbVie</a:t>
            </a:r>
            <a:endParaRPr sz="15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dirty="0"/>
              <a:t>Catherine Pagliarulo, Principal - Alexandria Venture Investments, Alexandria Real Estate</a:t>
            </a:r>
            <a:endParaRPr sz="15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dirty="0"/>
              <a:t>Morgan Vasquez, Senior Manager, Talent Acquisition, Blueprint Medicines</a:t>
            </a:r>
            <a:endParaRPr sz="15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dirty="0"/>
              <a:t>Nicole </a:t>
            </a:r>
            <a:r>
              <a:rPr lang="en-US" sz="1500" dirty="0" err="1"/>
              <a:t>Barna</a:t>
            </a:r>
            <a:r>
              <a:rPr lang="en-US" sz="1500" dirty="0"/>
              <a:t>, Senior Vice President, Head of Human Resources, </a:t>
            </a:r>
            <a:r>
              <a:rPr lang="en-US" sz="1500" dirty="0" err="1"/>
              <a:t>Codiak</a:t>
            </a:r>
            <a:endParaRPr sz="15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dirty="0"/>
              <a:t>Courtney Utsey, Senior Manager HR Operations, Talent and Culture, </a:t>
            </a:r>
            <a:r>
              <a:rPr lang="en-US" sz="1500" dirty="0" err="1"/>
              <a:t>Enzyvant</a:t>
            </a:r>
            <a:endParaRPr sz="15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dirty="0"/>
              <a:t>David </a:t>
            </a:r>
            <a:r>
              <a:rPr lang="en-US" sz="1500" dirty="0" err="1"/>
              <a:t>Lucchino</a:t>
            </a:r>
            <a:r>
              <a:rPr lang="en-US" sz="1500" dirty="0"/>
              <a:t>, CEO, Frequency Therapeutics</a:t>
            </a:r>
            <a:endParaRPr sz="15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dirty="0"/>
              <a:t>Lori Fitz, Director of Outreach and Technology Platforms, Pfizer</a:t>
            </a:r>
            <a:endParaRPr sz="15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dirty="0"/>
              <a:t>Kristen </a:t>
            </a:r>
            <a:r>
              <a:rPr lang="en-US" sz="1500" dirty="0" err="1"/>
              <a:t>Quagliozzi</a:t>
            </a:r>
            <a:r>
              <a:rPr lang="en-US" sz="1500" dirty="0"/>
              <a:t>, Director, Head of Talent Acquisition, SDP Oncology </a:t>
            </a:r>
            <a:endParaRPr sz="15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dirty="0"/>
              <a:t>Kelley Morgan, Chief People Officer, T2 Biosystems</a:t>
            </a:r>
          </a:p>
          <a:p>
            <a:pPr lvl="0">
              <a:buClr>
                <a:schemeClr val="dk1"/>
              </a:buClr>
              <a:buSzPts val="1600"/>
            </a:pPr>
            <a:r>
              <a:rPr lang="en-US" sz="1500" dirty="0"/>
              <a:t>Eni </a:t>
            </a:r>
            <a:r>
              <a:rPr lang="en-US" sz="1500" dirty="0" err="1"/>
              <a:t>Adedokun</a:t>
            </a:r>
            <a:r>
              <a:rPr lang="en-US" sz="1500" dirty="0"/>
              <a:t>, Change Management Champion, Takeda</a:t>
            </a:r>
            <a:endParaRPr sz="15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dirty="0"/>
              <a:t>Ryan Mudawar, Acting Vice President of Education &amp; Workforce Programs, Mass. Life Sciences Center</a:t>
            </a:r>
            <a:endParaRPr sz="15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dirty="0"/>
              <a:t>Zach Stanley, Executive Vice President, </a:t>
            </a:r>
            <a:r>
              <a:rPr lang="en-US" sz="1500" dirty="0" err="1"/>
              <a:t>MassBio</a:t>
            </a:r>
            <a:endParaRPr sz="15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500" dirty="0"/>
          </a:p>
        </p:txBody>
      </p:sp>
      <p:sp>
        <p:nvSpPr>
          <p:cNvPr id="98" name="Google Shape;98;p3"/>
          <p:cNvSpPr txBox="1"/>
          <p:nvPr/>
        </p:nvSpPr>
        <p:spPr>
          <a:xfrm>
            <a:off x="6090834" y="1201410"/>
            <a:ext cx="5625885" cy="5439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Karla </a:t>
            </a:r>
            <a:r>
              <a:rPr lang="en-US" sz="1600" i="0" u="none" strike="noStrike" cap="non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Talanian</a:t>
            </a:r>
            <a:r>
              <a:rPr lang="en-US" sz="16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, Director of Talent &amp; Workforce Development, </a:t>
            </a:r>
            <a:r>
              <a:rPr lang="en-US" sz="1600" i="0" u="none" strike="noStrike" cap="non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MassBioEd</a:t>
            </a:r>
            <a:endParaRPr sz="1600" i="0" u="none" strike="noStrike" cap="none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Jon Weaver, President &amp; CEO, Mass. Biomedical Initiatives</a:t>
            </a:r>
            <a:endParaRPr sz="1600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Tram-Anh Nguyen, Career Connections Manager, Bottom Line</a:t>
            </a:r>
            <a:endParaRPr sz="1600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Cara Press, Director of Career Connections, Bottom Line</a:t>
            </a:r>
            <a:endParaRPr sz="1600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Dallas Pride, Managing Director of Career Development, Thrive Scholars</a:t>
            </a:r>
            <a:endParaRPr sz="1600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Rachel Kanter, Executive Director, Minds Matter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dirty="0"/>
              <a:t>Rosie Gallant, Director of Employer Engagement, Clark University</a:t>
            </a:r>
            <a:endParaRPr sz="1600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Filmawit Belay, Project Onramp Alum</a:t>
            </a:r>
            <a:endParaRPr sz="1600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Robert Urban, Board of Directors, Life Science Cares Boston</a:t>
            </a:r>
            <a:endParaRPr sz="1600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Sarah MacDonald, Executive Director, Boston, Life Science Cares Boston</a:t>
            </a:r>
            <a:endParaRPr sz="1600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Lila Neel, Program Manager, Project Onramp, Life Science Cares</a:t>
            </a:r>
            <a:endParaRPr sz="1600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Leane Marchese, Executive Director, San Diego, Life Science Cares, San Diego</a:t>
            </a:r>
            <a:endParaRPr sz="1600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Aisha Baro, Executive Director, Bay Area, Life Science Cares, Bay Area</a:t>
            </a:r>
            <a:endParaRPr sz="1600"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GOALS OF STRATEGIC PLANNING</a:t>
            </a:r>
            <a:endParaRPr dirty="0"/>
          </a:p>
        </p:txBody>
      </p:sp>
      <p:sp>
        <p:nvSpPr>
          <p:cNvPr id="167" name="Google Shape;167;p14"/>
          <p:cNvSpPr txBox="1">
            <a:spLocks noGrp="1"/>
          </p:cNvSpPr>
          <p:nvPr>
            <p:ph type="body" idx="1"/>
          </p:nvPr>
        </p:nvSpPr>
        <p:spPr>
          <a:xfrm>
            <a:off x="1875294" y="2262753"/>
            <a:ext cx="9097505" cy="3802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🔆 </a:t>
            </a:r>
            <a:r>
              <a:rPr lang="en-US" dirty="0">
                <a:latin typeface="Avenir Roman" panose="02000503020000020003" pitchFamily="2" charset="0"/>
              </a:rPr>
              <a:t>Determine the structure/purpose of Project Onramp</a:t>
            </a:r>
            <a:endParaRPr dirty="0">
              <a:latin typeface="Avenir Roman" panose="02000503020000020003" pitchFamily="2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>
                <a:latin typeface="Avenir Roman" panose="02000503020000020003" pitchFamily="2" charset="0"/>
              </a:rPr>
              <a:t>🔆 Establish strong student pipeline</a:t>
            </a:r>
            <a:endParaRPr dirty="0">
              <a:latin typeface="Avenir Roman" panose="02000503020000020003" pitchFamily="2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>
                <a:latin typeface="Avenir Roman" panose="02000503020000020003" pitchFamily="2" charset="0"/>
              </a:rPr>
              <a:t>🔆 Identify best practices for hiring students</a:t>
            </a:r>
            <a:endParaRPr dirty="0">
              <a:latin typeface="Avenir Roman" panose="02000503020000020003" pitchFamily="2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>
                <a:latin typeface="Avenir Roman" panose="02000503020000020003" pitchFamily="2" charset="0"/>
              </a:rPr>
              <a:t>🔆 Establish parameters for student preparation and skillsets</a:t>
            </a:r>
            <a:endParaRPr dirty="0">
              <a:latin typeface="Avenir Roman" panose="02000503020000020003" pitchFamily="2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>
                <a:latin typeface="Avenir Roman" panose="02000503020000020003" pitchFamily="2" charset="0"/>
              </a:rPr>
              <a:t>🔆 Establish company expectations</a:t>
            </a:r>
            <a:endParaRPr dirty="0">
              <a:latin typeface="Avenir Roman" panose="02000503020000020003" pitchFamily="2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>
                <a:latin typeface="Avenir Roman" panose="02000503020000020003" pitchFamily="2" charset="0"/>
              </a:rPr>
              <a:t>🔆 Determine guidelines for measuring success</a:t>
            </a:r>
            <a:endParaRPr dirty="0">
              <a:latin typeface="Avenir Roman" panose="02000503020000020003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437AE4-D6DF-D24D-85F9-8B70202B34F6}"/>
              </a:ext>
            </a:extLst>
          </p:cNvPr>
          <p:cNvSpPr txBox="1"/>
          <p:nvPr/>
        </p:nvSpPr>
        <p:spPr>
          <a:xfrm>
            <a:off x="1" y="-67676"/>
            <a:ext cx="12192000" cy="1261884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b="1" dirty="0"/>
          </a:p>
          <a:p>
            <a:pPr algn="ctr"/>
            <a:r>
              <a:rPr lang="en-US" sz="2000" b="1" dirty="0">
                <a:latin typeface="Avenir Roman" panose="02000503020000020003" pitchFamily="2" charset="0"/>
              </a:rPr>
              <a:t>PROJECT ONRAMP STRATEGIC PLAN 2021</a:t>
            </a:r>
          </a:p>
          <a:p>
            <a:pPr algn="ctr"/>
            <a:r>
              <a:rPr lang="en-US" sz="2000" b="1" dirty="0">
                <a:latin typeface="Avenir Roman" panose="02000503020000020003" pitchFamily="2" charset="0"/>
              </a:rPr>
              <a:t>STUDENT EXPERIENCE</a:t>
            </a:r>
          </a:p>
          <a:p>
            <a:pPr algn="ctr"/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353981-06AB-B64E-9DA3-21E9E8D67700}"/>
              </a:ext>
            </a:extLst>
          </p:cNvPr>
          <p:cNvSpPr txBox="1"/>
          <p:nvPr/>
        </p:nvSpPr>
        <p:spPr>
          <a:xfrm>
            <a:off x="129661" y="1427615"/>
            <a:ext cx="11814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Google Shape;96;p3">
            <a:extLst>
              <a:ext uri="{FF2B5EF4-FFF2-40B4-BE49-F238E27FC236}">
                <a16:creationId xmlns:a16="http://schemas.microsoft.com/office/drawing/2014/main" id="{64DEA8F2-B20D-48BE-87DF-C4F2E5BD427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158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ALUMNI DATA</a:t>
            </a:r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5A45BF0-2F76-7A4D-9739-1BA8E1884B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6107621"/>
              </p:ext>
            </p:extLst>
          </p:nvPr>
        </p:nvGraphicFramePr>
        <p:xfrm>
          <a:off x="494675" y="1427615"/>
          <a:ext cx="11167673" cy="5287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5A45BF0-2F76-7A4D-9739-1BA8E1884B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2865895"/>
              </p:ext>
            </p:extLst>
          </p:nvPr>
        </p:nvGraphicFramePr>
        <p:xfrm>
          <a:off x="494675" y="1427615"/>
          <a:ext cx="11449615" cy="5287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94992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437AE4-D6DF-D24D-85F9-8B70202B34F6}"/>
              </a:ext>
            </a:extLst>
          </p:cNvPr>
          <p:cNvSpPr txBox="1"/>
          <p:nvPr/>
        </p:nvSpPr>
        <p:spPr>
          <a:xfrm>
            <a:off x="1" y="-67676"/>
            <a:ext cx="12192000" cy="1261884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b="1" dirty="0"/>
          </a:p>
          <a:p>
            <a:pPr algn="ctr"/>
            <a:r>
              <a:rPr lang="en-US" sz="2000" b="1" dirty="0">
                <a:latin typeface="Avenir Roman" panose="02000503020000020003" pitchFamily="2" charset="0"/>
              </a:rPr>
              <a:t>PROJECT ONRAMP STRATEGIC PLAN 2021</a:t>
            </a:r>
          </a:p>
          <a:p>
            <a:pPr algn="ctr"/>
            <a:r>
              <a:rPr lang="en-US" sz="2000" b="1" dirty="0">
                <a:latin typeface="Avenir Roman" panose="02000503020000020003" pitchFamily="2" charset="0"/>
              </a:rPr>
              <a:t>STUDENT EXPERIENCE</a:t>
            </a:r>
          </a:p>
          <a:p>
            <a:pPr algn="ctr"/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353981-06AB-B64E-9DA3-21E9E8D67700}"/>
              </a:ext>
            </a:extLst>
          </p:cNvPr>
          <p:cNvSpPr txBox="1"/>
          <p:nvPr/>
        </p:nvSpPr>
        <p:spPr>
          <a:xfrm>
            <a:off x="643375" y="1713995"/>
            <a:ext cx="1090525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venir Roman" panose="02000503020000020003" pitchFamily="2" charset="0"/>
              </a:rPr>
              <a:t>Project Onramp Alumni Group on LinkedIn where we post information and opportunities (including full-time job postings and other special programs like </a:t>
            </a:r>
            <a:r>
              <a:rPr lang="en-US" sz="2400" dirty="0" err="1">
                <a:latin typeface="Avenir Roman" panose="02000503020000020003" pitchFamily="2" charset="0"/>
              </a:rPr>
              <a:t>LabCentral</a:t>
            </a:r>
            <a:r>
              <a:rPr lang="en-US" sz="2400" dirty="0">
                <a:latin typeface="Avenir Roman" panose="02000503020000020003" pitchFamily="2" charset="0"/>
              </a:rPr>
              <a:t> Career Forge and Pfizer Breakthrough Fellows)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venir Roman" panose="02000503020000020003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venir Roman" panose="02000503020000020003" pitchFamily="2" charset="0"/>
              </a:rPr>
              <a:t>Ad hoc help with finding mentors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venir Roman" panose="02000503020000020003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venir Roman" panose="02000503020000020003" pitchFamily="2" charset="0"/>
              </a:rPr>
              <a:t>Ad hoc help with finding full-time employment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venir Roman" panose="02000503020000020003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venir Roman" panose="02000503020000020003" pitchFamily="2" charset="0"/>
              </a:rPr>
              <a:t>Yearly check-ins (by email)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venir Roman" panose="02000503020000020003" pitchFamily="2" charset="0"/>
            </a:endParaRPr>
          </a:p>
          <a:p>
            <a:r>
              <a:rPr lang="en-US" dirty="0"/>
              <a:t> </a:t>
            </a:r>
          </a:p>
        </p:txBody>
      </p:sp>
      <p:sp>
        <p:nvSpPr>
          <p:cNvPr id="6" name="Google Shape;96;p3">
            <a:extLst>
              <a:ext uri="{FF2B5EF4-FFF2-40B4-BE49-F238E27FC236}">
                <a16:creationId xmlns:a16="http://schemas.microsoft.com/office/drawing/2014/main" id="{64DEA8F2-B20D-48BE-87DF-C4F2E5BD427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158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THE ALUMNI EXPERIENCE: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628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437AE4-D6DF-D24D-85F9-8B70202B34F6}"/>
              </a:ext>
            </a:extLst>
          </p:cNvPr>
          <p:cNvSpPr txBox="1"/>
          <p:nvPr/>
        </p:nvSpPr>
        <p:spPr>
          <a:xfrm>
            <a:off x="1" y="-67676"/>
            <a:ext cx="12192000" cy="1261884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b="1" dirty="0"/>
          </a:p>
          <a:p>
            <a:pPr algn="ctr"/>
            <a:r>
              <a:rPr lang="en-US" sz="2000" b="1" dirty="0">
                <a:latin typeface="Avenir Roman" panose="02000503020000020003" pitchFamily="2" charset="0"/>
              </a:rPr>
              <a:t>PROJECT ONRAMP STRATEGIC PLAN 2021</a:t>
            </a:r>
          </a:p>
          <a:p>
            <a:pPr algn="ctr"/>
            <a:r>
              <a:rPr lang="en-US" sz="2000" b="1" dirty="0">
                <a:latin typeface="Avenir Roman" panose="02000503020000020003" pitchFamily="2" charset="0"/>
              </a:rPr>
              <a:t>STUDENT EXPERIENCE</a:t>
            </a:r>
          </a:p>
          <a:p>
            <a:pPr algn="ctr"/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353981-06AB-B64E-9DA3-21E9E8D67700}"/>
              </a:ext>
            </a:extLst>
          </p:cNvPr>
          <p:cNvSpPr txBox="1"/>
          <p:nvPr/>
        </p:nvSpPr>
        <p:spPr>
          <a:xfrm>
            <a:off x="865065" y="1522134"/>
            <a:ext cx="1098041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venir Roman" panose="02000503020000020003" pitchFamily="2" charset="0"/>
              </a:rPr>
              <a:t>Why would we provide alumni services?</a:t>
            </a:r>
            <a:endParaRPr lang="en-US" sz="2000" dirty="0">
              <a:latin typeface="Avenir Roman" panose="02000503020000020003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Create a more robust pipeline by providing early career help and mentoring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Create a cohort of alumni who help promote the program to peers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Create a cohort of alumni who form an </a:t>
            </a:r>
            <a:r>
              <a:rPr lang="en-US" sz="2000" i="1" dirty="0">
                <a:latin typeface="Avenir Roman" panose="02000503020000020003" pitchFamily="2" charset="0"/>
              </a:rPr>
              <a:t>active community </a:t>
            </a:r>
            <a:r>
              <a:rPr lang="en-US" sz="2000" dirty="0">
                <a:latin typeface="Avenir Roman" panose="02000503020000020003" pitchFamily="2" charset="0"/>
              </a:rPr>
              <a:t>of diverse talent within the industry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Keep track of career trajectories to determine the efficacy of our talent pipeline into the industry</a:t>
            </a:r>
          </a:p>
          <a:p>
            <a:endParaRPr lang="en-US" sz="2000" b="1" dirty="0">
              <a:latin typeface="Avenir Roman" panose="02000503020000020003" pitchFamily="2" charset="0"/>
            </a:endParaRPr>
          </a:p>
          <a:p>
            <a:r>
              <a:rPr lang="en-US" sz="2000" b="1" dirty="0">
                <a:latin typeface="Avenir Roman" panose="02000503020000020003" pitchFamily="2" charset="0"/>
              </a:rPr>
              <a:t>What COULD we offer?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Job search support (coordinated with Student Support Partners)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Robust LinkedIn alumni group sharing job opportunities,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Individual resume review &amp; interview support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Access to new LSC One-to-One portal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A more formal alumni network with scheduled networking opportunities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Alumni focus groups to help us to improve the program</a:t>
            </a:r>
          </a:p>
          <a:p>
            <a:endParaRPr lang="en-US" sz="2000" b="1" dirty="0">
              <a:latin typeface="Avenir Roman" panose="02000503020000020003" pitchFamily="2" charset="0"/>
            </a:endParaRPr>
          </a:p>
          <a:p>
            <a:r>
              <a:rPr lang="en-US" sz="2000" b="1" dirty="0">
                <a:latin typeface="Avenir Roman" panose="02000503020000020003" pitchFamily="2" charset="0"/>
              </a:rPr>
              <a:t>For discussion: </a:t>
            </a:r>
            <a:r>
              <a:rPr lang="en-US" sz="2000" dirty="0">
                <a:latin typeface="Avenir Roman" panose="02000503020000020003" pitchFamily="2" charset="0"/>
              </a:rPr>
              <a:t>What is the student need? What is the Student Support Partner role?</a:t>
            </a:r>
          </a:p>
        </p:txBody>
      </p:sp>
      <p:sp>
        <p:nvSpPr>
          <p:cNvPr id="6" name="Google Shape;96;p3">
            <a:extLst>
              <a:ext uri="{FF2B5EF4-FFF2-40B4-BE49-F238E27FC236}">
                <a16:creationId xmlns:a16="http://schemas.microsoft.com/office/drawing/2014/main" id="{64DEA8F2-B20D-48BE-87DF-C4F2E5BD427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158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THE ALUMNI EXPERIENCE: POSSIBILITIES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195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437AE4-D6DF-D24D-85F9-8B70202B34F6}"/>
              </a:ext>
            </a:extLst>
          </p:cNvPr>
          <p:cNvSpPr txBox="1"/>
          <p:nvPr/>
        </p:nvSpPr>
        <p:spPr>
          <a:xfrm>
            <a:off x="1" y="-67676"/>
            <a:ext cx="12192000" cy="1261884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b="1" dirty="0"/>
          </a:p>
          <a:p>
            <a:pPr algn="ctr"/>
            <a:r>
              <a:rPr lang="en-US" sz="2000" b="1" dirty="0">
                <a:latin typeface="Avenir Roman" panose="02000503020000020003" pitchFamily="2" charset="0"/>
              </a:rPr>
              <a:t>PROJECT ONRAMP STRATEGIC PLAN 2021</a:t>
            </a:r>
          </a:p>
          <a:p>
            <a:pPr algn="ctr"/>
            <a:r>
              <a:rPr lang="en-US" sz="2000" b="1" dirty="0">
                <a:latin typeface="Avenir Roman" panose="02000503020000020003" pitchFamily="2" charset="0"/>
              </a:rPr>
              <a:t>STUDENT EXPERIENCE</a:t>
            </a:r>
          </a:p>
          <a:p>
            <a:pPr algn="ctr"/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353981-06AB-B64E-9DA3-21E9E8D67700}"/>
              </a:ext>
            </a:extLst>
          </p:cNvPr>
          <p:cNvSpPr txBox="1"/>
          <p:nvPr/>
        </p:nvSpPr>
        <p:spPr>
          <a:xfrm>
            <a:off x="1127568" y="1514007"/>
            <a:ext cx="107712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venir Roman" panose="02000503020000020003" pitchFamily="2" charset="0"/>
              </a:rPr>
              <a:t>What we measure now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Student satisfaction (survey + participation)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Skills practiced or built (NAICS competencies)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Engagement (in summer programs, mentor meetings)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Company satisfaction (survey + testimonials)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Could the student do the work?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How many students are going in to the industry after graduation?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Total number of students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How many students from racially underrepresented groups are we serving?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How many students from socio-economically under-represented groups are we serving?</a:t>
            </a:r>
          </a:p>
          <a:p>
            <a:endParaRPr lang="en-US" sz="2000" b="1" dirty="0">
              <a:latin typeface="Avenir Roman" panose="02000503020000020003" pitchFamily="2" charset="0"/>
            </a:endParaRPr>
          </a:p>
          <a:p>
            <a:r>
              <a:rPr lang="en-US" sz="2000" b="1" dirty="0">
                <a:latin typeface="Avenir Roman" panose="02000503020000020003" pitchFamily="2" charset="0"/>
              </a:rPr>
              <a:t>What’s missing?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Which metrics would companies find motivating to get involved?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Which metrics do Student Support Partners need to justify their commitment to the program?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Which metric (other than #students) best represents the effectiveness of the program?</a:t>
            </a:r>
          </a:p>
        </p:txBody>
      </p:sp>
      <p:sp>
        <p:nvSpPr>
          <p:cNvPr id="6" name="Google Shape;96;p3">
            <a:extLst>
              <a:ext uri="{FF2B5EF4-FFF2-40B4-BE49-F238E27FC236}">
                <a16:creationId xmlns:a16="http://schemas.microsoft.com/office/drawing/2014/main" id="{64DEA8F2-B20D-48BE-87DF-C4F2E5BD427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158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METRICS OF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087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437AE4-D6DF-D24D-85F9-8B70202B34F6}"/>
              </a:ext>
            </a:extLst>
          </p:cNvPr>
          <p:cNvSpPr txBox="1"/>
          <p:nvPr/>
        </p:nvSpPr>
        <p:spPr>
          <a:xfrm>
            <a:off x="1" y="-67676"/>
            <a:ext cx="12192000" cy="1261884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b="1" dirty="0"/>
          </a:p>
          <a:p>
            <a:pPr algn="ctr"/>
            <a:r>
              <a:rPr lang="en-US" sz="2000" b="1" dirty="0">
                <a:latin typeface="Avenir Roman" panose="02000503020000020003" pitchFamily="2" charset="0"/>
              </a:rPr>
              <a:t>PROJECT ONRAMP STRATEGIC PLAN 2021</a:t>
            </a:r>
          </a:p>
          <a:p>
            <a:pPr algn="ctr"/>
            <a:r>
              <a:rPr lang="en-US" sz="2000" b="1" dirty="0">
                <a:latin typeface="Avenir Roman" panose="02000503020000020003" pitchFamily="2" charset="0"/>
              </a:rPr>
              <a:t>STUDENT EXPERIENCE</a:t>
            </a:r>
          </a:p>
          <a:p>
            <a:pPr algn="ctr"/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353981-06AB-B64E-9DA3-21E9E8D67700}"/>
              </a:ext>
            </a:extLst>
          </p:cNvPr>
          <p:cNvSpPr txBox="1"/>
          <p:nvPr/>
        </p:nvSpPr>
        <p:spPr>
          <a:xfrm>
            <a:off x="290286" y="1115878"/>
            <a:ext cx="1131379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latin typeface="Avenir Roman" panose="02000503020000020003" pitchFamily="2" charset="0"/>
            </a:endParaRPr>
          </a:p>
          <a:p>
            <a:pPr marL="457200" indent="-457200">
              <a:buAutoNum type="arabicParenR"/>
            </a:pPr>
            <a:r>
              <a:rPr lang="en-US" b="1" dirty="0">
                <a:latin typeface="Avenir Roman" panose="02000503020000020003" pitchFamily="2" charset="0"/>
              </a:rPr>
              <a:t>For Project Onramp?</a:t>
            </a:r>
          </a:p>
          <a:p>
            <a:endParaRPr lang="en-US" sz="2000" b="1" dirty="0">
              <a:latin typeface="Avenir Roman" panose="02000503020000020003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Avenir Roman" panose="02000503020000020003" pitchFamily="2" charset="0"/>
              </a:rPr>
              <a:t>Successful completion of 100% of summer internships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latin typeface="Avenir Roman" panose="02000503020000020003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Avenir Roman" panose="02000503020000020003" pitchFamily="2" charset="0"/>
              </a:rPr>
              <a:t>Positive feedback from corporate partners, and willingness to return to the program (appropriate level of ability amongst the students and a strong cohort of STEM majors, and students from under-represented groups)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latin typeface="Avenir Roman" panose="02000503020000020003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Avenir Roman" panose="02000503020000020003" pitchFamily="2" charset="0"/>
              </a:rPr>
              <a:t>Positive feedback from students, and increased student interest in the industry (student experience, fit, appropriate types of jobs, creating a peer cohort)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latin typeface="Avenir Roman" panose="02000503020000020003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Avenir Roman" panose="02000503020000020003" pitchFamily="2" charset="0"/>
              </a:rPr>
              <a:t>Increasing the number of </a:t>
            </a:r>
            <a:r>
              <a:rPr lang="en-US" sz="1600">
                <a:latin typeface="Avenir Roman" panose="02000503020000020003" pitchFamily="2" charset="0"/>
              </a:rPr>
              <a:t>social science majors </a:t>
            </a:r>
            <a:r>
              <a:rPr lang="en-US" sz="1600" dirty="0">
                <a:latin typeface="Avenir Roman" panose="02000503020000020003" pitchFamily="2" charset="0"/>
              </a:rPr>
              <a:t>in order to better respond to stated student need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latin typeface="Avenir Roman" panose="02000503020000020003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Avenir Roman" panose="02000503020000020003" pitchFamily="2" charset="0"/>
              </a:rPr>
              <a:t>A culture of honest dialogue with companies about diversity efforts, and what inclusion really means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latin typeface="Avenir Roman" panose="02000503020000020003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Avenir Roman" panose="02000503020000020003" pitchFamily="2" charset="0"/>
              </a:rPr>
              <a:t>Have process and program quality goals that are met (high level of support for companies and students, additional student career development and professional growth needs met)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latin typeface="Avenir Roman" panose="02000503020000020003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Avenir Roman" panose="02000503020000020003" pitchFamily="2" charset="0"/>
              </a:rPr>
              <a:t>Create long-term impact through </a:t>
            </a:r>
            <a:r>
              <a:rPr lang="en-US" sz="1600" i="1" dirty="0">
                <a:latin typeface="Avenir Roman" panose="02000503020000020003" pitchFamily="2" charset="0"/>
              </a:rPr>
              <a:t>sustainable</a:t>
            </a:r>
            <a:r>
              <a:rPr lang="en-US" sz="1600" dirty="0">
                <a:latin typeface="Avenir Roman" panose="02000503020000020003" pitchFamily="2" charset="0"/>
              </a:rPr>
              <a:t> growth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latin typeface="Avenir Roman" panose="02000503020000020003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Avenir Roman" panose="02000503020000020003" pitchFamily="2" charset="0"/>
              </a:rPr>
              <a:t>Create a nimble organization that changes as the workforce landscape changes</a:t>
            </a:r>
            <a:endParaRPr lang="en-US" sz="1600" dirty="0"/>
          </a:p>
        </p:txBody>
      </p:sp>
      <p:sp>
        <p:nvSpPr>
          <p:cNvPr id="6" name="Google Shape;96;p3">
            <a:extLst>
              <a:ext uri="{FF2B5EF4-FFF2-40B4-BE49-F238E27FC236}">
                <a16:creationId xmlns:a16="http://schemas.microsoft.com/office/drawing/2014/main" id="{64DEA8F2-B20D-48BE-87DF-C4F2E5BD427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158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GOALS: WHAT IS SUCCESS?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41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2026</TotalTime>
  <Words>1003</Words>
  <Application>Microsoft Office PowerPoint</Application>
  <PresentationFormat>Widescreen</PresentationFormat>
  <Paragraphs>149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Avenir Book</vt:lpstr>
      <vt:lpstr>Avenir Roman</vt:lpstr>
      <vt:lpstr>Calibri</vt:lpstr>
      <vt:lpstr>Calibri Light</vt:lpstr>
      <vt:lpstr>Office Theme</vt:lpstr>
      <vt:lpstr>PowerPoint Presentation</vt:lpstr>
      <vt:lpstr>AGENDA</vt:lpstr>
      <vt:lpstr>INTRODUCTIONS</vt:lpstr>
      <vt:lpstr>GOALS OF STRATEGIC PLANNING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&amp; 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Sarah MacDonald</cp:lastModifiedBy>
  <cp:revision>43</cp:revision>
  <dcterms:created xsi:type="dcterms:W3CDTF">2021-07-19T14:09:17Z</dcterms:created>
  <dcterms:modified xsi:type="dcterms:W3CDTF">2021-09-20T16:24:49Z</dcterms:modified>
</cp:coreProperties>
</file>