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8" r:id="rId4"/>
    <p:sldId id="269" r:id="rId5"/>
    <p:sldId id="257" r:id="rId6"/>
    <p:sldId id="272" r:id="rId7"/>
    <p:sldId id="270" r:id="rId8"/>
    <p:sldId id="271" r:id="rId9"/>
    <p:sldId id="273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372"/>
    <a:srgbClr val="25C4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80788" autoAdjust="0"/>
  </p:normalViewPr>
  <p:slideViewPr>
    <p:cSldViewPr snapToGrid="0" snapToObjects="1">
      <p:cViewPr varScale="1">
        <p:scale>
          <a:sx n="55" d="100"/>
          <a:sy n="55" d="100"/>
        </p:scale>
        <p:origin x="107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College</a:t>
            </a:r>
            <a:r>
              <a:rPr lang="en-US" b="1" baseline="0" dirty="0"/>
              <a:t> Majors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STEM</c:v>
                </c:pt>
              </c:strCache>
            </c:strRef>
          </c:tx>
          <c:spPr>
            <a:solidFill>
              <a:srgbClr val="25C4F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26</c:v>
                </c:pt>
                <c:pt idx="1">
                  <c:v>17</c:v>
                </c:pt>
                <c:pt idx="2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5B-4A5E-B121-66507E247E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Social Sciences/Business</c:v>
                </c:pt>
              </c:strCache>
            </c:strRef>
          </c:tx>
          <c:spPr>
            <a:solidFill>
              <a:srgbClr val="F2E37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26</c:v>
                </c:pt>
                <c:pt idx="1">
                  <c:v>20</c:v>
                </c:pt>
                <c:pt idx="2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5B-4A5E-B121-66507E247E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3672048"/>
        <c:axId val="436862832"/>
      </c:barChart>
      <c:catAx>
        <c:axId val="42367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862832"/>
        <c:crosses val="autoZero"/>
        <c:auto val="1"/>
        <c:lblAlgn val="ctr"/>
        <c:lblOffset val="100"/>
        <c:noMultiLvlLbl val="0"/>
      </c:catAx>
      <c:valAx>
        <c:axId val="43686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67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EA61A-603F-4AD5-9331-B265FB68E7FF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223FF-7BEA-45AC-844E-293A8C76D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1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Avenir Roman" panose="02000503020000020003" pitchFamily="2" charset="0"/>
              </a:rPr>
              <a:t>Majors represented (STEM vs social science students)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Avenir Roman" panose="02000503020000020003" pitchFamily="2" charset="0"/>
              </a:rPr>
              <a:t>High level of support from advisors and Project Onramp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Avenir Roman" panose="02000503020000020003" pitchFamily="2" charset="0"/>
              </a:rPr>
              <a:t>Career development (mentorship, networking)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Avenir Roman" panose="02000503020000020003" pitchFamily="2" charset="0"/>
              </a:rPr>
              <a:t>Student experience in internships (fit, types of jobs, intern cohort)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Avenir Roman" panose="02000503020000020003" pitchFamily="2" charset="0"/>
              </a:rPr>
              <a:t>Recruiting potential and limitations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223FF-7BEA-45AC-844E-293A8C76D8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44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040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B8932-DAAE-0340-BE8E-90D2A108C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D256C-C629-D849-8B51-88DF06FEE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0E437-669C-1347-9C75-6F5B31E3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B7A7C-9FF8-BC4A-9F18-D21DAA3A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2EFEF-9E32-A840-AC57-BC7DA5BB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1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1E24B-3688-6349-9351-E83EA3182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752295-2430-884D-A59E-842340A78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CE743-D84C-8A45-8681-EB99B067D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67D1C-1724-1143-B3C0-6C5A7A87B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48B0A-ADEC-9549-A829-05CB5BF4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8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599C0C-B809-7D40-98C1-CE141F0285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77017-3161-4E46-AC65-5C7802AEA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0EB18-6707-D74D-B760-8EFD7B00F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A94FA-D228-AA4F-9273-FCE911B55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06343-CE0F-1E42-9367-77CBEDC9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5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56A05-F900-C74B-998D-04BDB6882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69C81-384C-5E43-BAD4-F8ED0F940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4C739-A384-6844-81DB-778FB5146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3C8C1-BA25-1442-822C-0D3006961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8C2C3-83E6-9F48-9054-B932922E0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2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D8416-B5CC-0C49-9D9A-39095ABD2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A13C1-F0C6-7440-BC99-31825E7B7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CCE6B-E148-AA45-AA8D-C2B0D8C1C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4136B-E7EC-3E44-8EDE-F522B31F5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E2E7F-209E-7E4E-96E8-CE105CC6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555C6-17F3-524B-BF63-BA31A4FA0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8FFDE-7321-A241-AAF5-74C3ADCD98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7A252-15ED-8147-971F-EC57DF03B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0B8AA-5FCC-4546-B653-C245C6E8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EAF3E-9374-C84E-9054-82BB6C372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92FAD-C234-0143-8547-F419C0F8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7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B1D5-C3DB-8A4F-B36F-D233E9AC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D3FAD-26DD-6E45-A254-2C7402BC8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5B827-23DE-A94B-AD44-74DD5FCA8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655AF4-7F2C-D747-A686-40FBFA1288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ECE22D-4F29-AD46-86B1-C3092D5C74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0D8DDF-B8D1-614C-85D7-5B4AF3FB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12699C-54D3-6F4A-8C01-93B4C8456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28B596-0C61-844B-9655-B86424DAF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5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966CC-5050-1642-910D-D691C21B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F92324-78EE-C64F-AE66-3161D5B47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928FC-DCAA-BB43-BC5E-83FA36655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96468F-EA3F-814B-83A7-320435AB9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2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74A130-844E-0F49-B62A-286C1789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5903D-D6F9-0444-B5C1-5592B1CBB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BEB65-6502-8E42-AE6B-76BD736DC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5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16E4A-8FA4-A84F-B6A8-F726E47D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3D554-6B96-4A4F-89BB-9AD296390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A5FD0-CF79-584E-81E0-11BAFC5A0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DFC13-882D-9E45-A146-E07646929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2981E-7FD7-7048-9191-3F298F3DE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B66CB-8139-5548-9C79-4293117F2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9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45F92-4945-6B4B-9A76-BE87A8B7E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21C483-E3DE-904D-A966-F2DB00D6DE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45DCE8-50EA-364E-AAF0-03A886651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B4671-D7E3-BF45-A37E-C9E219297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B7DC7-43D4-574D-8B87-999E4D2B9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6AF56-7462-804D-9186-8527D479A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6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360A1E-CE9F-244E-8D20-7777683BD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CD006-36E9-ED47-ABE6-35C468E1D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17BAD-FAA1-534C-93FE-E301FD9CC2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42D50-C630-DA49-97DA-327713C2363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E0266-E86A-1647-91D7-A55EC94C1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B38E7-38F0-0E42-A5D2-CDA55CC29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2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xfrm>
            <a:off x="853440" y="4384358"/>
            <a:ext cx="1048512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 dirty="0"/>
              <a:t>2021 STRATEGIC PLANNING GROUP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 dirty="0"/>
              <a:t>JULY 20, 2021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 dirty="0"/>
              <a:t>THE STUDENT EXPERIENCE</a:t>
            </a:r>
            <a:endParaRPr dirty="0"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5438" y="355680"/>
            <a:ext cx="5901123" cy="3246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QUESTIONS &amp; NEXT STEPS</a:t>
            </a:r>
            <a:endParaRPr/>
          </a:p>
        </p:txBody>
      </p:sp>
      <p:sp>
        <p:nvSpPr>
          <p:cNvPr id="161" name="Google Shape;161;p13"/>
          <p:cNvSpPr txBox="1">
            <a:spLocks noGrp="1"/>
          </p:cNvSpPr>
          <p:nvPr>
            <p:ph type="body" idx="1"/>
          </p:nvPr>
        </p:nvSpPr>
        <p:spPr>
          <a:xfrm>
            <a:off x="2262752" y="2371241"/>
            <a:ext cx="9195187" cy="3257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In the next few meetings, this group will: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🔆 </a:t>
            </a:r>
            <a:r>
              <a:rPr lang="en-US" strike="sngStrike" dirty="0"/>
              <a:t>Evaluate student experience and feedback</a:t>
            </a:r>
            <a:endParaRPr strike="sngStrike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🔆 Evaluate employer experience and feedback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🔆 Evaluate staffing and resources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🔆 Evaluate Project Onramp Alumni services and other potential program additions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84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-81280" y="0"/>
            <a:ext cx="12354560" cy="17475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AGENDA</a:t>
            </a:r>
            <a:endParaRPr dirty="0"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3417756" y="2788169"/>
            <a:ext cx="7936043" cy="3388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dirty="0"/>
              <a:t>Introductions &amp; Quick Recap</a:t>
            </a:r>
            <a:endParaRPr sz="32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dirty="0"/>
              <a:t>The Current Student Experience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dirty="0"/>
              <a:t>Student &amp; Workforce Needs</a:t>
            </a:r>
            <a:endParaRPr sz="32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dirty="0"/>
              <a:t>Questions &amp; Next Steps</a:t>
            </a:r>
            <a:endParaRPr sz="32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1158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INTRODUCTIONS</a:t>
            </a:r>
            <a:endParaRPr dirty="0"/>
          </a:p>
        </p:txBody>
      </p:sp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387458" y="1270860"/>
            <a:ext cx="5021449" cy="5587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Pamela Barney, Associate Director, Business Human Resources, AbbVie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Catherine Pagliarulo, Principal - Alexandria Venture Investments, Alexandria Real Estate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Morgan Vasquez, Senior Manager, Talent Acquisition, Blueprint Medicines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Nicole </a:t>
            </a:r>
            <a:r>
              <a:rPr lang="en-US" sz="1500" dirty="0" err="1"/>
              <a:t>Barna</a:t>
            </a:r>
            <a:r>
              <a:rPr lang="en-US" sz="1500" dirty="0"/>
              <a:t>, Senior Vice President, Head of Human Resources, </a:t>
            </a:r>
            <a:r>
              <a:rPr lang="en-US" sz="1500" dirty="0" err="1"/>
              <a:t>Codiak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Courtney Utsey, Senior Manager HR Operations, Talent and Culture, </a:t>
            </a:r>
            <a:r>
              <a:rPr lang="en-US" sz="1500" dirty="0" err="1"/>
              <a:t>Enzyvant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David </a:t>
            </a:r>
            <a:r>
              <a:rPr lang="en-US" sz="1500" dirty="0" err="1"/>
              <a:t>Lucchino</a:t>
            </a:r>
            <a:r>
              <a:rPr lang="en-US" sz="1500" dirty="0"/>
              <a:t>, CEO, Frequency Therapeutics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Lori Fitz, Director of Outreach and Technology Platforms, Pfizer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Kristen </a:t>
            </a:r>
            <a:r>
              <a:rPr lang="en-US" sz="1500" dirty="0" err="1"/>
              <a:t>Quagliozzi</a:t>
            </a:r>
            <a:r>
              <a:rPr lang="en-US" sz="1500" dirty="0"/>
              <a:t>, Director, Head of Talent Acquisition, SDP Oncology 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Kelley Morgan, Chief People Officer, T2 Biosystems</a:t>
            </a:r>
          </a:p>
          <a:p>
            <a:pPr lvl="0">
              <a:buClr>
                <a:schemeClr val="dk1"/>
              </a:buClr>
              <a:buSzPts val="1600"/>
            </a:pPr>
            <a:r>
              <a:rPr lang="en-US" sz="1500" b="1" dirty="0"/>
              <a:t>Eni </a:t>
            </a:r>
            <a:r>
              <a:rPr lang="en-US" sz="1500" b="1" dirty="0" err="1"/>
              <a:t>Adedokun</a:t>
            </a:r>
            <a:r>
              <a:rPr lang="en-US" sz="1500" b="1" dirty="0"/>
              <a:t>, Change Management Champion, Takeda</a:t>
            </a:r>
            <a:endParaRPr sz="1500" b="1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Ryan Mudawar, Acting Vice President of Education &amp; Workforce Programs, Mass. Life Sciences Center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b="1" dirty="0"/>
              <a:t>Zach Stanley, Executive Vice President, </a:t>
            </a:r>
            <a:r>
              <a:rPr lang="en-US" sz="1500" b="1" dirty="0" err="1"/>
              <a:t>MassBio</a:t>
            </a:r>
            <a:endParaRPr sz="15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500" dirty="0"/>
          </a:p>
        </p:txBody>
      </p:sp>
      <p:sp>
        <p:nvSpPr>
          <p:cNvPr id="98" name="Google Shape;98;p3"/>
          <p:cNvSpPr txBox="1"/>
          <p:nvPr/>
        </p:nvSpPr>
        <p:spPr>
          <a:xfrm>
            <a:off x="6090834" y="1270860"/>
            <a:ext cx="5625885" cy="5439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Karla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Talanian</a:t>
            </a:r>
            <a:r>
              <a:rPr lang="en-US" sz="1600" b="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Director of Talent &amp; Workforce Development,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MassBioEd</a:t>
            </a:r>
            <a:endParaRPr sz="1600" b="0" i="0" u="none" strike="noStrike" cap="none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1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Jon Weaver, President &amp; CEO, Mass. Biomedical Initiatives</a:t>
            </a:r>
            <a:endParaRPr sz="1600" b="1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Tram-Anh Nguyen, Career Connections Manager, Bottom Line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Cara Press, Director of Career Connections, Bottom Line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Dallas Pride, Managing Director of Career Development, Thrive Scholars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Rachel Kanter, Executive Director, Minds Matter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1" dirty="0"/>
              <a:t>Rosie Gallant, Director of Employer Engagement, Clark University</a:t>
            </a:r>
            <a:endParaRPr sz="1600" b="1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Filmawit Belay, Project Onramp Alum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Robert Urban, Board of Directors, Life Science Cares Boston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Sarah MacDonald, Executive Director, Boston, Life Science Cares Boston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Lila Neel, Program Manager, Project Onramp, Life Science Cares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Leane Marchese, Executive Director, San Diego, Life Science Cares, San Diego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Aisha Baro, Executive Director, Bay Area, Life Science Cares, Bay Area</a:t>
            </a:r>
            <a:endParaRPr sz="1600"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GOALS OF STRATEGIC PLANNING</a:t>
            </a:r>
            <a:endParaRPr/>
          </a:p>
        </p:txBody>
      </p:sp>
      <p:sp>
        <p:nvSpPr>
          <p:cNvPr id="167" name="Google Shape;167;p14"/>
          <p:cNvSpPr txBox="1">
            <a:spLocks noGrp="1"/>
          </p:cNvSpPr>
          <p:nvPr>
            <p:ph type="body" idx="1"/>
          </p:nvPr>
        </p:nvSpPr>
        <p:spPr>
          <a:xfrm>
            <a:off x="1875294" y="2262753"/>
            <a:ext cx="9097505" cy="3802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🔆 Determine the structure/purpose of Project Onramp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🔆 Establish strong student pipeline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🔆 Identify best practices for hiring students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🔆 Establish parameters for student preparation and skillsets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🔆 Establish company expectations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🔆 Determine guidelines for measuring success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437AE4-D6DF-D24D-85F9-8B70202B34F6}"/>
              </a:ext>
            </a:extLst>
          </p:cNvPr>
          <p:cNvSpPr txBox="1"/>
          <p:nvPr/>
        </p:nvSpPr>
        <p:spPr>
          <a:xfrm>
            <a:off x="1" y="-67676"/>
            <a:ext cx="12192000" cy="1261884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PROJECT ONRAMP STRATEGIC PLAN 2021</a:t>
            </a:r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STUDENT EXPERIENCE</a:t>
            </a:r>
          </a:p>
          <a:p>
            <a:pPr algn="ctr"/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353981-06AB-B64E-9DA3-21E9E8D67700}"/>
              </a:ext>
            </a:extLst>
          </p:cNvPr>
          <p:cNvSpPr txBox="1"/>
          <p:nvPr/>
        </p:nvSpPr>
        <p:spPr>
          <a:xfrm>
            <a:off x="2398425" y="2443397"/>
            <a:ext cx="963391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venir Roman" panose="02000503020000020003" pitchFamily="2" charset="0"/>
              </a:rPr>
              <a:t>Whom do we currently serve?</a:t>
            </a:r>
          </a:p>
          <a:p>
            <a:endParaRPr lang="en-US" sz="2000" dirty="0">
              <a:latin typeface="Avenir Roman" panose="020005030200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Students from low-income backgrounds, defined as Pell eligible.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More than 50% of students are first generation.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Most have some connection to MA (live or go to school here).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venir Roman" panose="020005030200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In 2021, we have 70 corporate partners – all in the life science industry.</a:t>
            </a:r>
          </a:p>
          <a:p>
            <a:endParaRPr lang="en-US" sz="2000" b="1" dirty="0">
              <a:latin typeface="Avenir Roman" panose="02000503020000020003" pitchFamily="2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Google Shape;96;p3">
            <a:extLst>
              <a:ext uri="{FF2B5EF4-FFF2-40B4-BE49-F238E27FC236}">
                <a16:creationId xmlns:a16="http://schemas.microsoft.com/office/drawing/2014/main" id="{64DEA8F2-B20D-48BE-87DF-C4F2E5BD427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58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THE STUDENT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628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437AE4-D6DF-D24D-85F9-8B70202B34F6}"/>
              </a:ext>
            </a:extLst>
          </p:cNvPr>
          <p:cNvSpPr txBox="1"/>
          <p:nvPr/>
        </p:nvSpPr>
        <p:spPr>
          <a:xfrm>
            <a:off x="1" y="-67676"/>
            <a:ext cx="12192000" cy="1261884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PROJECT ONRAMP STRATEGIC PLAN 2021</a:t>
            </a:r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STUDENT EXPERIENCE</a:t>
            </a:r>
          </a:p>
          <a:p>
            <a:pPr algn="ctr"/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353981-06AB-B64E-9DA3-21E9E8D67700}"/>
              </a:ext>
            </a:extLst>
          </p:cNvPr>
          <p:cNvSpPr txBox="1"/>
          <p:nvPr/>
        </p:nvSpPr>
        <p:spPr>
          <a:xfrm>
            <a:off x="129661" y="1427615"/>
            <a:ext cx="11814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Google Shape;96;p3">
            <a:extLst>
              <a:ext uri="{FF2B5EF4-FFF2-40B4-BE49-F238E27FC236}">
                <a16:creationId xmlns:a16="http://schemas.microsoft.com/office/drawing/2014/main" id="{64DEA8F2-B20D-48BE-87DF-C4F2E5BD427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58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STUDENT DATA</a:t>
            </a:r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FB0B3D4-2D44-4EA1-A4E4-43E79BFA8C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9693003"/>
              </p:ext>
            </p:extLst>
          </p:nvPr>
        </p:nvGraphicFramePr>
        <p:xfrm>
          <a:off x="518159" y="1256352"/>
          <a:ext cx="4348479" cy="2819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D527B7D-9E10-465C-B9CC-5E7EA47F34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745265"/>
              </p:ext>
            </p:extLst>
          </p:nvPr>
        </p:nvGraphicFramePr>
        <p:xfrm>
          <a:off x="1212425" y="4400248"/>
          <a:ext cx="3163147" cy="2194560"/>
        </p:xfrm>
        <a:graphic>
          <a:graphicData uri="http://schemas.openxmlformats.org/drawingml/2006/table">
            <a:tbl>
              <a:tblPr/>
              <a:tblGrid>
                <a:gridCol w="1825118">
                  <a:extLst>
                    <a:ext uri="{9D8B030D-6E8A-4147-A177-3AD203B41FA5}">
                      <a16:colId xmlns:a16="http://schemas.microsoft.com/office/drawing/2014/main" val="2182832657"/>
                    </a:ext>
                  </a:extLst>
                </a:gridCol>
                <a:gridCol w="1338029">
                  <a:extLst>
                    <a:ext uri="{9D8B030D-6E8A-4147-A177-3AD203B41FA5}">
                      <a16:colId xmlns:a16="http://schemas.microsoft.com/office/drawing/2014/main" val="481622594"/>
                    </a:ext>
                  </a:extLst>
                </a:gridCol>
              </a:tblGrid>
              <a:tr h="26029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Top Colleges Represented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2E3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593695"/>
                  </a:ext>
                </a:extLst>
              </a:tr>
              <a:tr h="260290">
                <a:tc>
                  <a:txBody>
                    <a:bodyPr/>
                    <a:lstStyle/>
                    <a:p>
                      <a:r>
                        <a:rPr lang="en-US" sz="1200" b="1" dirty="0"/>
                        <a:t>College/University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2E3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# of Interns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2E3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397032"/>
                  </a:ext>
                </a:extLst>
              </a:tr>
              <a:tr h="260290">
                <a:tc>
                  <a:txBody>
                    <a:bodyPr/>
                    <a:lstStyle/>
                    <a:p>
                      <a:r>
                        <a:rPr lang="en-US" sz="1200" dirty="0"/>
                        <a:t>UMass Amherst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295513"/>
                  </a:ext>
                </a:extLst>
              </a:tr>
              <a:tr h="260290">
                <a:tc>
                  <a:txBody>
                    <a:bodyPr/>
                    <a:lstStyle/>
                    <a:p>
                      <a:r>
                        <a:rPr lang="en-US" sz="1200" dirty="0"/>
                        <a:t>UMass Boston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787008"/>
                  </a:ext>
                </a:extLst>
              </a:tr>
              <a:tr h="260290">
                <a:tc>
                  <a:txBody>
                    <a:bodyPr/>
                    <a:lstStyle/>
                    <a:p>
                      <a:r>
                        <a:rPr lang="en-US" sz="1200" dirty="0"/>
                        <a:t>Boston University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060200"/>
                  </a:ext>
                </a:extLst>
              </a:tr>
              <a:tr h="260290">
                <a:tc>
                  <a:txBody>
                    <a:bodyPr/>
                    <a:lstStyle/>
                    <a:p>
                      <a:r>
                        <a:rPr lang="en-US" sz="1200" dirty="0"/>
                        <a:t>UMass Lowell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306272"/>
                  </a:ext>
                </a:extLst>
              </a:tr>
              <a:tr h="260290">
                <a:tc>
                  <a:txBody>
                    <a:bodyPr/>
                    <a:lstStyle/>
                    <a:p>
                      <a:r>
                        <a:rPr lang="en-US" sz="1200" dirty="0"/>
                        <a:t>Northeastern University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462288"/>
                  </a:ext>
                </a:extLst>
              </a:tr>
              <a:tr h="260290">
                <a:tc>
                  <a:txBody>
                    <a:bodyPr/>
                    <a:lstStyle/>
                    <a:p>
                      <a:r>
                        <a:rPr lang="en-US" sz="1200" dirty="0"/>
                        <a:t>Clark University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317690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BFEAEF6A-CADF-4A2C-BD0A-E63EE6BD6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5" y="1256353"/>
            <a:ext cx="4800600" cy="288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DC8DF22-EA78-46F4-96E7-CF33C35AEC1F}"/>
              </a:ext>
            </a:extLst>
          </p:cNvPr>
          <p:cNvSpPr txBox="1"/>
          <p:nvPr/>
        </p:nvSpPr>
        <p:spPr>
          <a:xfrm>
            <a:off x="1460886" y="3919819"/>
            <a:ext cx="52290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*includes Public Health &amp; Health Sciences majors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CEF63A-BBEE-4D51-86EC-478A45C02F6B}"/>
              </a:ext>
            </a:extLst>
          </p:cNvPr>
          <p:cNvSpPr txBox="1"/>
          <p:nvPr/>
        </p:nvSpPr>
        <p:spPr>
          <a:xfrm>
            <a:off x="5514802" y="4307975"/>
            <a:ext cx="6097384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1" dirty="0">
                <a:solidFill>
                  <a:srgbClr val="000000"/>
                </a:solidFill>
                <a:effectLst/>
              </a:rPr>
              <a:t>“My favorite thing was the fact that they were so open to accepting everyone. [It was] One of the first times where I felt like I didn’t need to be perfect.” </a:t>
            </a:r>
            <a:endParaRPr lang="en-US" sz="1400" i="1" dirty="0">
              <a:solidFill>
                <a:srgbClr val="000000"/>
              </a:solidFill>
            </a:endParaRPr>
          </a:p>
          <a:p>
            <a:pPr algn="ctr"/>
            <a:br>
              <a:rPr lang="en-US" sz="1400" b="0" i="1" dirty="0">
                <a:effectLst/>
              </a:rPr>
            </a:br>
            <a:r>
              <a:rPr lang="en-US" sz="1400" b="0" i="1" dirty="0">
                <a:effectLst/>
              </a:rPr>
              <a:t>“Besides all the amazing skills I learned, I really enjoyed meeting so many great peers and leaders that guided me into so much constructive feedback for the future! Networking was amazing!</a:t>
            </a:r>
          </a:p>
          <a:p>
            <a:pPr algn="ctr"/>
            <a:endParaRPr lang="en-US" sz="1400" i="1" dirty="0"/>
          </a:p>
          <a:p>
            <a:pPr algn="ctr"/>
            <a:r>
              <a:rPr lang="en-US" sz="1400" b="0" i="1" dirty="0">
                <a:effectLst/>
              </a:rPr>
              <a:t>“I really love that Project Onramp gives internships in the life sciences industry for students that would not have the opportunity or interest in it otherwise. I found my experience to be positive and valuable to my professional growth even if my major is not in the life sciences.”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92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437AE4-D6DF-D24D-85F9-8B70202B34F6}"/>
              </a:ext>
            </a:extLst>
          </p:cNvPr>
          <p:cNvSpPr txBox="1"/>
          <p:nvPr/>
        </p:nvSpPr>
        <p:spPr>
          <a:xfrm>
            <a:off x="1" y="-67676"/>
            <a:ext cx="12192000" cy="1261884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PROJECT ONRAMP STRATEGIC PLAN 2021</a:t>
            </a:r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STUDENT EXPERIENCE</a:t>
            </a:r>
          </a:p>
          <a:p>
            <a:pPr algn="ctr"/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353981-06AB-B64E-9DA3-21E9E8D67700}"/>
              </a:ext>
            </a:extLst>
          </p:cNvPr>
          <p:cNvSpPr txBox="1"/>
          <p:nvPr/>
        </p:nvSpPr>
        <p:spPr>
          <a:xfrm>
            <a:off x="1933731" y="1948720"/>
            <a:ext cx="100986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latin typeface="Avenir Roman" panose="02000503020000020003" pitchFamily="2" charset="0"/>
            </a:endParaRPr>
          </a:p>
          <a:p>
            <a:endParaRPr lang="en-US" sz="2000" b="1" dirty="0">
              <a:latin typeface="Avenir Roman" panose="02000503020000020003" pitchFamily="2" charset="0"/>
            </a:endParaRPr>
          </a:p>
          <a:p>
            <a:r>
              <a:rPr lang="en-US" sz="2000" b="1" dirty="0">
                <a:latin typeface="Avenir Roman" panose="02000503020000020003" pitchFamily="2" charset="0"/>
              </a:rPr>
              <a:t>What is the student need?</a:t>
            </a:r>
          </a:p>
          <a:p>
            <a:endParaRPr lang="en-US" sz="2000" b="1" dirty="0">
              <a:latin typeface="Avenir Roman" panose="020005030200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Majors represented (STEM vs social science students)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High level of support from advisors and Project Onramp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Career development (mentorship, networking)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Student experience in internships (fit, types of jobs, intern cohort)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Recruiting potential and limitations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Google Shape;96;p3">
            <a:extLst>
              <a:ext uri="{FF2B5EF4-FFF2-40B4-BE49-F238E27FC236}">
                <a16:creationId xmlns:a16="http://schemas.microsoft.com/office/drawing/2014/main" id="{64DEA8F2-B20D-48BE-87DF-C4F2E5BD427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58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DISCUSSION: STUDENT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95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437AE4-D6DF-D24D-85F9-8B70202B34F6}"/>
              </a:ext>
            </a:extLst>
          </p:cNvPr>
          <p:cNvSpPr txBox="1"/>
          <p:nvPr/>
        </p:nvSpPr>
        <p:spPr>
          <a:xfrm>
            <a:off x="1" y="-67676"/>
            <a:ext cx="12192000" cy="1261884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PROJECT ONRAMP STRATEGIC PLAN 2021</a:t>
            </a:r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STUDENT EXPERIENCE</a:t>
            </a:r>
          </a:p>
          <a:p>
            <a:pPr algn="ctr"/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353981-06AB-B64E-9DA3-21E9E8D67700}"/>
              </a:ext>
            </a:extLst>
          </p:cNvPr>
          <p:cNvSpPr txBox="1"/>
          <p:nvPr/>
        </p:nvSpPr>
        <p:spPr>
          <a:xfrm>
            <a:off x="1319134" y="1603948"/>
            <a:ext cx="1071320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Avenir Roman" panose="02000503020000020003" pitchFamily="2" charset="0"/>
            </a:endParaRPr>
          </a:p>
          <a:p>
            <a:endParaRPr lang="en-US" sz="2000" b="1" dirty="0">
              <a:latin typeface="Avenir Roman" panose="02000503020000020003" pitchFamily="2" charset="0"/>
            </a:endParaRPr>
          </a:p>
          <a:p>
            <a:endParaRPr lang="en-US" sz="2000" b="1" dirty="0">
              <a:latin typeface="Avenir Roman" panose="02000503020000020003" pitchFamily="2" charset="0"/>
            </a:endParaRPr>
          </a:p>
          <a:p>
            <a:r>
              <a:rPr lang="en-US" sz="2000" b="1" dirty="0">
                <a:latin typeface="Avenir Roman" panose="02000503020000020003" pitchFamily="2" charset="0"/>
              </a:rPr>
              <a:t>What is the workforce need? What is driving company participation? </a:t>
            </a:r>
          </a:p>
          <a:p>
            <a:endParaRPr lang="en-US" sz="2000" dirty="0">
              <a:latin typeface="Avenir Roman" panose="02000503020000020003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Majors represented (STEM vs social science students)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Types of jobs available (Lab vs. G&amp;A)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Ability to onboard and mentor Project Onramp students appropriately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High level of support during the recruiting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Recruiting timeline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Google Shape;96;p3">
            <a:extLst>
              <a:ext uri="{FF2B5EF4-FFF2-40B4-BE49-F238E27FC236}">
                <a16:creationId xmlns:a16="http://schemas.microsoft.com/office/drawing/2014/main" id="{64DEA8F2-B20D-48BE-87DF-C4F2E5BD427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58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DISCUSSION: WORKFORCE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97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437AE4-D6DF-D24D-85F9-8B70202B34F6}"/>
              </a:ext>
            </a:extLst>
          </p:cNvPr>
          <p:cNvSpPr txBox="1"/>
          <p:nvPr/>
        </p:nvSpPr>
        <p:spPr>
          <a:xfrm>
            <a:off x="1" y="-67676"/>
            <a:ext cx="12192000" cy="1261884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PROJECT ONRAMP STRATEGIC PLAN 2021</a:t>
            </a:r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STUDENT EXPERIENCE</a:t>
            </a:r>
          </a:p>
          <a:p>
            <a:pPr algn="ctr"/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353981-06AB-B64E-9DA3-21E9E8D67700}"/>
              </a:ext>
            </a:extLst>
          </p:cNvPr>
          <p:cNvSpPr txBox="1"/>
          <p:nvPr/>
        </p:nvSpPr>
        <p:spPr>
          <a:xfrm>
            <a:off x="3492708" y="2008682"/>
            <a:ext cx="853963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Avenir Roman" panose="02000503020000020003" pitchFamily="2" charset="0"/>
            </a:endParaRPr>
          </a:p>
          <a:p>
            <a:endParaRPr lang="en-US" sz="2000" b="1" dirty="0">
              <a:latin typeface="Avenir Roman" panose="02000503020000020003" pitchFamily="2" charset="0"/>
            </a:endParaRPr>
          </a:p>
          <a:p>
            <a:r>
              <a:rPr lang="en-US" sz="2000" dirty="0">
                <a:latin typeface="Avenir Roman" panose="02000503020000020003" pitchFamily="2" charset="0"/>
              </a:rPr>
              <a:t>Should we change our student demographic?</a:t>
            </a:r>
          </a:p>
          <a:p>
            <a:endParaRPr lang="en-US" sz="2000" dirty="0">
              <a:latin typeface="Avenir Roman" panose="020005030200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First-generation students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Under-represented students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STEM students only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MA students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Undergraduate? Graduate?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Roman" panose="02000503020000020003" pitchFamily="2" charset="0"/>
              </a:rPr>
              <a:t>Foreign students?</a:t>
            </a:r>
            <a:endParaRPr lang="en-US" sz="2000" b="1" dirty="0">
              <a:latin typeface="Avenir Roman" panose="02000503020000020003" pitchFamily="2" charset="0"/>
            </a:endParaRPr>
          </a:p>
          <a:p>
            <a:endParaRPr lang="en-US" sz="2000" dirty="0">
              <a:latin typeface="Avenir Roman" panose="02000503020000020003" pitchFamily="2" charset="0"/>
            </a:endParaRPr>
          </a:p>
          <a:p>
            <a:endParaRPr lang="en-US" dirty="0"/>
          </a:p>
        </p:txBody>
      </p:sp>
      <p:sp>
        <p:nvSpPr>
          <p:cNvPr id="6" name="Google Shape;96;p3">
            <a:extLst>
              <a:ext uri="{FF2B5EF4-FFF2-40B4-BE49-F238E27FC236}">
                <a16:creationId xmlns:a16="http://schemas.microsoft.com/office/drawing/2014/main" id="{64DEA8F2-B20D-48BE-87DF-C4F2E5BD427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58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DISCUSSION: WHOM SHOULD WE SERVE?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266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834</Words>
  <Application>Microsoft Office PowerPoint</Application>
  <PresentationFormat>Widescreen</PresentationFormat>
  <Paragraphs>131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Roman</vt:lpstr>
      <vt:lpstr>Calibri</vt:lpstr>
      <vt:lpstr>Calibri Light</vt:lpstr>
      <vt:lpstr>Office Theme</vt:lpstr>
      <vt:lpstr>PowerPoint Presentation</vt:lpstr>
      <vt:lpstr>AGENDA</vt:lpstr>
      <vt:lpstr>INTRODUCTIONS</vt:lpstr>
      <vt:lpstr>GOALS OF STRATEGIC PLANNING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&amp;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Sarah MacDonald</cp:lastModifiedBy>
  <cp:revision>17</cp:revision>
  <dcterms:created xsi:type="dcterms:W3CDTF">2021-07-19T14:09:17Z</dcterms:created>
  <dcterms:modified xsi:type="dcterms:W3CDTF">2021-07-20T17:24:33Z</dcterms:modified>
</cp:coreProperties>
</file>